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8288000" cy="10287000"/>
  <p:notesSz cx="6858000" cy="9144000"/>
  <p:embeddedFontLst>
    <p:embeddedFont>
      <p:font typeface="Aileron Thin" panose="020B0604020202020204" charset="0"/>
      <p:regular r:id="rId39"/>
    </p:embeddedFont>
    <p:embeddedFont>
      <p:font typeface="Alata" panose="020B0604020202020204" charset="0"/>
      <p:regular r:id="rId40"/>
    </p:embeddedFont>
    <p:embeddedFont>
      <p:font typeface="Canva Sans Bold" panose="020B0604020202020204" charset="0"/>
      <p:regular r:id="rId41"/>
    </p:embeddedFont>
    <p:embeddedFont>
      <p:font typeface="DM Sans Bold" panose="020B0604020202020204" charset="0"/>
      <p:regular r:id="rId42"/>
    </p:embeddedFont>
    <p:embeddedFont>
      <p:font typeface="Dosis Ultra-Bold" panose="020B0604020202020204" charset="0"/>
      <p:regular r:id="rId43"/>
    </p:embeddedFont>
    <p:embeddedFont>
      <p:font typeface="Inter Bold" panose="020B0502030000000004" pitchFamily="34" charset="0"/>
      <p:regular r:id="rId44"/>
      <p:bold r:id="rId45"/>
    </p:embeddedFont>
    <p:embeddedFont>
      <p:font typeface="Inter Ultra-Bold" panose="020B0604020202020204" charset="0"/>
      <p:regular r:id="rId46"/>
    </p:embeddedFont>
    <p:embeddedFont>
      <p:font typeface="Montserrat Classic" panose="020B0604020202020204" charset="0"/>
      <p:regular r:id="rId47"/>
    </p:embeddedFont>
    <p:embeddedFont>
      <p:font typeface="Montserrat Classic Bold" panose="020B0604020202020204" charset="0"/>
      <p:regular r:id="rId48"/>
    </p:embeddedFont>
    <p:embeddedFont>
      <p:font typeface="Nunito" pitchFamily="2" charset="0"/>
      <p:regular r:id="rId49"/>
      <p:bold r:id="rId50"/>
      <p:italic r:id="rId51"/>
      <p:boldItalic r:id="rId52"/>
    </p:embeddedFont>
    <p:embeddedFont>
      <p:font typeface="Nunito Bold" charset="0"/>
      <p:regular r:id="rId53"/>
    </p:embeddedFont>
    <p:embeddedFont>
      <p:font typeface="Nunito Bold Bold" panose="020B0604020202020204" charset="0"/>
      <p:regular r:id="rId54"/>
    </p:embeddedFont>
    <p:embeddedFont>
      <p:font typeface="Open Sans Bold" panose="020B0604020202020204" charset="0"/>
      <p:regular r:id="rId55"/>
    </p:embeddedFont>
    <p:embeddedFont>
      <p:font typeface="Teko Bold" panose="020B0604020202020204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74449" y="5286001"/>
            <a:ext cx="3453214" cy="5514115"/>
          </a:xfrm>
          <a:custGeom>
            <a:avLst/>
            <a:gdLst/>
            <a:ahLst/>
            <a:cxnLst/>
            <a:rect l="l" t="t" r="r" b="b"/>
            <a:pathLst>
              <a:path w="3453214" h="5514115">
                <a:moveTo>
                  <a:pt x="0" y="0"/>
                </a:moveTo>
                <a:lnTo>
                  <a:pt x="3453214" y="0"/>
                </a:lnTo>
                <a:lnTo>
                  <a:pt x="3453214" y="5514115"/>
                </a:lnTo>
                <a:lnTo>
                  <a:pt x="0" y="5514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9074449" y="-89515"/>
            <a:ext cx="3453214" cy="5514115"/>
          </a:xfrm>
          <a:custGeom>
            <a:avLst/>
            <a:gdLst/>
            <a:ahLst/>
            <a:cxnLst/>
            <a:rect l="l" t="t" r="r" b="b"/>
            <a:pathLst>
              <a:path w="3453214" h="5514115">
                <a:moveTo>
                  <a:pt x="0" y="5514114"/>
                </a:moveTo>
                <a:lnTo>
                  <a:pt x="3453214" y="5514114"/>
                </a:lnTo>
                <a:lnTo>
                  <a:pt x="3453214" y="0"/>
                </a:lnTo>
                <a:lnTo>
                  <a:pt x="0" y="0"/>
                </a:lnTo>
                <a:lnTo>
                  <a:pt x="0" y="55141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801056" y="-402280"/>
            <a:ext cx="7929545" cy="11091561"/>
            <a:chOff x="0" y="0"/>
            <a:chExt cx="5477929" cy="76623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77891" cy="7662291"/>
            </a:xfrm>
            <a:custGeom>
              <a:avLst/>
              <a:gdLst/>
              <a:ahLst/>
              <a:cxnLst/>
              <a:rect l="l" t="t" r="r" b="b"/>
              <a:pathLst>
                <a:path w="5477891" h="7662291">
                  <a:moveTo>
                    <a:pt x="1329309" y="0"/>
                  </a:moveTo>
                  <a:lnTo>
                    <a:pt x="0" y="3801491"/>
                  </a:lnTo>
                  <a:lnTo>
                    <a:pt x="1329309" y="7662291"/>
                  </a:lnTo>
                  <a:lnTo>
                    <a:pt x="5477891" y="7662291"/>
                  </a:lnTo>
                  <a:lnTo>
                    <a:pt x="5477891" y="0"/>
                  </a:lnTo>
                  <a:close/>
                </a:path>
              </a:pathLst>
            </a:custGeom>
            <a:blipFill>
              <a:blip r:embed="rId4"/>
              <a:stretch>
                <a:fillRect l="-46951" r="-5912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1135561">
            <a:off x="10569210" y="1754810"/>
            <a:ext cx="851777" cy="3629770"/>
            <a:chOff x="0" y="0"/>
            <a:chExt cx="376925" cy="160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925" cy="1606231"/>
            </a:xfrm>
            <a:custGeom>
              <a:avLst/>
              <a:gdLst/>
              <a:ahLst/>
              <a:cxnLst/>
              <a:rect l="l" t="t" r="r" b="b"/>
              <a:pathLst>
                <a:path w="376925" h="1606231">
                  <a:moveTo>
                    <a:pt x="0" y="0"/>
                  </a:moveTo>
                  <a:lnTo>
                    <a:pt x="376925" y="0"/>
                  </a:lnTo>
                  <a:lnTo>
                    <a:pt x="376925" y="1606231"/>
                  </a:lnTo>
                  <a:lnTo>
                    <a:pt x="0" y="1606231"/>
                  </a:lnTo>
                  <a:close/>
                </a:path>
              </a:pathLst>
            </a:custGeom>
            <a:solidFill>
              <a:srgbClr val="A6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76925" cy="1663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222398">
            <a:off x="10630183" y="4895349"/>
            <a:ext cx="825826" cy="3607119"/>
            <a:chOff x="0" y="0"/>
            <a:chExt cx="365441" cy="15962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441" cy="1596207"/>
            </a:xfrm>
            <a:custGeom>
              <a:avLst/>
              <a:gdLst/>
              <a:ahLst/>
              <a:cxnLst/>
              <a:rect l="l" t="t" r="r" b="b"/>
              <a:pathLst>
                <a:path w="365441" h="1596207">
                  <a:moveTo>
                    <a:pt x="0" y="0"/>
                  </a:moveTo>
                  <a:lnTo>
                    <a:pt x="365441" y="0"/>
                  </a:lnTo>
                  <a:lnTo>
                    <a:pt x="365441" y="1596207"/>
                  </a:lnTo>
                  <a:lnTo>
                    <a:pt x="0" y="1596207"/>
                  </a:lnTo>
                  <a:close/>
                </a:path>
              </a:pathLst>
            </a:custGeom>
            <a:solidFill>
              <a:srgbClr val="A6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65441" cy="1653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60230" y="8151294"/>
            <a:ext cx="1579263" cy="2154756"/>
            <a:chOff x="0" y="0"/>
            <a:chExt cx="446788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6788" cy="609600"/>
            </a:xfrm>
            <a:custGeom>
              <a:avLst/>
              <a:gdLst/>
              <a:ahLst/>
              <a:cxnLst/>
              <a:rect l="l" t="t" r="r" b="b"/>
              <a:pathLst>
                <a:path w="446788" h="609600">
                  <a:moveTo>
                    <a:pt x="24358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46788" y="609600"/>
                  </a:lnTo>
                  <a:lnTo>
                    <a:pt x="243588" y="0"/>
                  </a:lnTo>
                  <a:close/>
                </a:path>
              </a:pathLst>
            </a:custGeom>
            <a:solidFill>
              <a:srgbClr val="A6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57150"/>
              <a:ext cx="243588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43096" y="-9525"/>
            <a:ext cx="1607816" cy="2157374"/>
            <a:chOff x="0" y="0"/>
            <a:chExt cx="454314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4314" cy="609600"/>
            </a:xfrm>
            <a:custGeom>
              <a:avLst/>
              <a:gdLst/>
              <a:ahLst/>
              <a:cxnLst/>
              <a:rect l="l" t="t" r="r" b="b"/>
              <a:pathLst>
                <a:path w="454314" h="609600">
                  <a:moveTo>
                    <a:pt x="203200" y="0"/>
                  </a:moveTo>
                  <a:lnTo>
                    <a:pt x="454314" y="0"/>
                  </a:lnTo>
                  <a:lnTo>
                    <a:pt x="25111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57150"/>
              <a:ext cx="251114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4305778">
            <a:off x="10617994" y="470680"/>
            <a:ext cx="2092559" cy="191386"/>
          </a:xfrm>
          <a:custGeom>
            <a:avLst/>
            <a:gdLst/>
            <a:ahLst/>
            <a:cxnLst/>
            <a:rect l="l" t="t" r="r" b="b"/>
            <a:pathLst>
              <a:path w="2092559" h="191386">
                <a:moveTo>
                  <a:pt x="0" y="0"/>
                </a:moveTo>
                <a:lnTo>
                  <a:pt x="2092559" y="0"/>
                </a:lnTo>
                <a:lnTo>
                  <a:pt x="2092559" y="191386"/>
                </a:lnTo>
                <a:lnTo>
                  <a:pt x="0" y="191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01" b="-3301"/>
            </a:stretch>
          </a:blipFill>
        </p:spPr>
      </p:sp>
      <p:sp>
        <p:nvSpPr>
          <p:cNvPr id="19" name="Freeform 19"/>
          <p:cNvSpPr/>
          <p:nvPr/>
        </p:nvSpPr>
        <p:spPr>
          <a:xfrm rot="-6514845">
            <a:off x="10851321" y="9743623"/>
            <a:ext cx="1962934" cy="191386"/>
          </a:xfrm>
          <a:custGeom>
            <a:avLst/>
            <a:gdLst/>
            <a:ahLst/>
            <a:cxnLst/>
            <a:rect l="l" t="t" r="r" b="b"/>
            <a:pathLst>
              <a:path w="1962934" h="191386">
                <a:moveTo>
                  <a:pt x="0" y="0"/>
                </a:moveTo>
                <a:lnTo>
                  <a:pt x="1962934" y="0"/>
                </a:lnTo>
                <a:lnTo>
                  <a:pt x="1962934" y="191386"/>
                </a:lnTo>
                <a:lnTo>
                  <a:pt x="0" y="191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24610" y="761340"/>
            <a:ext cx="779316" cy="491943"/>
          </a:xfrm>
          <a:custGeom>
            <a:avLst/>
            <a:gdLst/>
            <a:ahLst/>
            <a:cxnLst/>
            <a:rect l="l" t="t" r="r" b="b"/>
            <a:pathLst>
              <a:path w="779316" h="491943">
                <a:moveTo>
                  <a:pt x="0" y="0"/>
                </a:moveTo>
                <a:lnTo>
                  <a:pt x="779317" y="0"/>
                </a:lnTo>
                <a:lnTo>
                  <a:pt x="779317" y="491944"/>
                </a:lnTo>
                <a:lnTo>
                  <a:pt x="0" y="4919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528687" y="228918"/>
            <a:ext cx="4477947" cy="2048731"/>
            <a:chOff x="0" y="0"/>
            <a:chExt cx="5970596" cy="273164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1641" cy="273164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47116" tIns="47116" rIns="47116" bIns="47116" rtlCol="0" anchor="ctr"/>
              <a:lstStyle/>
              <a:p>
                <a:pPr algn="ctr">
                  <a:lnSpc>
                    <a:spcPts val="372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698631" y="1369431"/>
              <a:ext cx="616107" cy="616107"/>
            </a:xfrm>
            <a:custGeom>
              <a:avLst/>
              <a:gdLst/>
              <a:ahLst/>
              <a:cxnLst/>
              <a:rect l="l" t="t" r="r" b="b"/>
              <a:pathLst>
                <a:path w="616107" h="616107">
                  <a:moveTo>
                    <a:pt x="0" y="0"/>
                  </a:moveTo>
                  <a:lnTo>
                    <a:pt x="616107" y="0"/>
                  </a:lnTo>
                  <a:lnTo>
                    <a:pt x="616107" y="616107"/>
                  </a:lnTo>
                  <a:lnTo>
                    <a:pt x="0" y="616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-10800000">
              <a:off x="1314738" y="746103"/>
              <a:ext cx="616107" cy="616107"/>
            </a:xfrm>
            <a:custGeom>
              <a:avLst/>
              <a:gdLst/>
              <a:ahLst/>
              <a:cxnLst/>
              <a:rect l="l" t="t" r="r" b="b"/>
              <a:pathLst>
                <a:path w="616107" h="616107">
                  <a:moveTo>
                    <a:pt x="0" y="0"/>
                  </a:moveTo>
                  <a:lnTo>
                    <a:pt x="616107" y="0"/>
                  </a:lnTo>
                  <a:lnTo>
                    <a:pt x="616107" y="616107"/>
                  </a:lnTo>
                  <a:lnTo>
                    <a:pt x="0" y="616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20429" y="967902"/>
              <a:ext cx="788617" cy="788617"/>
            </a:xfrm>
            <a:custGeom>
              <a:avLst/>
              <a:gdLst/>
              <a:ahLst/>
              <a:cxnLst/>
              <a:rect l="l" t="t" r="r" b="b"/>
              <a:pathLst>
                <a:path w="788617" h="788617">
                  <a:moveTo>
                    <a:pt x="0" y="0"/>
                  </a:moveTo>
                  <a:lnTo>
                    <a:pt x="788617" y="0"/>
                  </a:lnTo>
                  <a:lnTo>
                    <a:pt x="788617" y="788616"/>
                  </a:lnTo>
                  <a:lnTo>
                    <a:pt x="0" y="788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556274" y="1411856"/>
              <a:ext cx="5414322" cy="1052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95"/>
                </a:lnSpc>
              </a:pPr>
              <a:r>
                <a:rPr lang="en-US" sz="4782">
                  <a:solidFill>
                    <a:srgbClr val="000000"/>
                  </a:solidFill>
                  <a:latin typeface="Teko Bold"/>
                </a:rPr>
                <a:t>Route Eye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579089" y="566974"/>
              <a:ext cx="3368692" cy="119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3681"/>
                </a:lnSpc>
              </a:pPr>
              <a:endParaRPr/>
            </a:p>
            <a:p>
              <a:pPr algn="ctr">
                <a:lnSpc>
                  <a:spcPts val="3681"/>
                </a:lnSpc>
              </a:pPr>
              <a:r>
                <a:rPr lang="en-US" sz="2629">
                  <a:solidFill>
                    <a:srgbClr val="000000"/>
                  </a:solidFill>
                  <a:latin typeface="Teko Bold"/>
                </a:rPr>
                <a:t>Drive Safety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24610" y="3490915"/>
            <a:ext cx="9788366" cy="244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4"/>
              </a:lnSpc>
            </a:pPr>
            <a:r>
              <a:rPr lang="en-US" sz="8694">
                <a:solidFill>
                  <a:srgbClr val="000000"/>
                </a:solidFill>
                <a:latin typeface="Teko Bold"/>
              </a:rPr>
              <a:t>Route Eye System </a:t>
            </a:r>
          </a:p>
          <a:p>
            <a:pPr algn="l">
              <a:lnSpc>
                <a:spcPts val="9564"/>
              </a:lnSpc>
            </a:pPr>
            <a:r>
              <a:rPr lang="en-US" sz="8694">
                <a:solidFill>
                  <a:srgbClr val="000000"/>
                </a:solidFill>
                <a:latin typeface="Teko Bold"/>
              </a:rPr>
              <a:t>Project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4610" y="6272189"/>
            <a:ext cx="7190810" cy="81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A60000"/>
                </a:solidFill>
                <a:latin typeface="Open Sans Bold"/>
              </a:rPr>
              <a:t>Detection And Alert System For  Drowsiness Drivers Using CNN Model  Technology And IOT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8687" y="8144802"/>
            <a:ext cx="6320955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Open Sans Bold"/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1494018"/>
            <a:ext cx="12164941" cy="3649482"/>
          </a:xfrm>
          <a:custGeom>
            <a:avLst/>
            <a:gdLst/>
            <a:ahLst/>
            <a:cxnLst/>
            <a:rect l="l" t="t" r="r" b="b"/>
            <a:pathLst>
              <a:path w="12164941" h="3649482">
                <a:moveTo>
                  <a:pt x="12164941" y="0"/>
                </a:moveTo>
                <a:lnTo>
                  <a:pt x="0" y="0"/>
                </a:lnTo>
                <a:lnTo>
                  <a:pt x="0" y="3649482"/>
                </a:lnTo>
                <a:lnTo>
                  <a:pt x="12164941" y="3649482"/>
                </a:lnTo>
                <a:lnTo>
                  <a:pt x="121649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A6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36292" y="3429812"/>
            <a:ext cx="8615416" cy="3427376"/>
            <a:chOff x="0" y="0"/>
            <a:chExt cx="11487222" cy="4569834"/>
          </a:xfrm>
        </p:grpSpPr>
        <p:sp>
          <p:nvSpPr>
            <p:cNvPr id="7" name="Freeform 7"/>
            <p:cNvSpPr/>
            <p:nvPr/>
          </p:nvSpPr>
          <p:spPr>
            <a:xfrm>
              <a:off x="4758178" y="0"/>
              <a:ext cx="1970867" cy="2105065"/>
            </a:xfrm>
            <a:custGeom>
              <a:avLst/>
              <a:gdLst/>
              <a:ahLst/>
              <a:cxnLst/>
              <a:rect l="l" t="t" r="r" b="b"/>
              <a:pathLst>
                <a:path w="1970867" h="2105065">
                  <a:moveTo>
                    <a:pt x="0" y="0"/>
                  </a:moveTo>
                  <a:lnTo>
                    <a:pt x="1970866" y="0"/>
                  </a:lnTo>
                  <a:lnTo>
                    <a:pt x="1970866" y="2105065"/>
                  </a:lnTo>
                  <a:lnTo>
                    <a:pt x="0" y="2105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2281718"/>
              <a:ext cx="11487222" cy="2288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Inter Bold"/>
                </a:rPr>
                <a:t>How Route Eye System    Works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92"/>
            <a:ext cx="4525923" cy="854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6233" y="7165941"/>
            <a:ext cx="2414177" cy="10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000000"/>
                </a:solidFill>
                <a:latin typeface="Montserrat Classic"/>
              </a:rPr>
              <a:t>Driver mounts the mobile device on the car dashboard.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88405" y="7165941"/>
            <a:ext cx="2247219" cy="10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000000"/>
                </a:solidFill>
                <a:latin typeface="Montserrat Classic"/>
              </a:rPr>
              <a:t>Mobile camera captures images every second.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13619" y="7165941"/>
            <a:ext cx="2858435" cy="105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000000"/>
                </a:solidFill>
                <a:latin typeface="Montserrat Classic"/>
              </a:rPr>
              <a:t>Drowsiness Detection using deep learning models.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50049" y="7165941"/>
            <a:ext cx="2466697" cy="140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000000"/>
                </a:solidFill>
                <a:latin typeface="Montserrat Classic"/>
              </a:rPr>
              <a:t>Multi-tiered alert system for timely notifications </a:t>
            </a:r>
            <a:r>
              <a:rPr lang="en-US" sz="2029">
                <a:solidFill>
                  <a:srgbClr val="0D0D0D"/>
                </a:solidFill>
                <a:latin typeface="Montserrat Classic"/>
              </a:rPr>
              <a:t>using IOT.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94742" y="7165941"/>
            <a:ext cx="2929920" cy="10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000000"/>
                </a:solidFill>
                <a:latin typeface="Montserrat Classic"/>
              </a:rPr>
              <a:t> Take a one or more of user-defined Precautionary actions.</a:t>
            </a:r>
          </a:p>
        </p:txBody>
      </p:sp>
      <p:sp>
        <p:nvSpPr>
          <p:cNvPr id="9" name="AutoShape 9"/>
          <p:cNvSpPr/>
          <p:nvPr/>
        </p:nvSpPr>
        <p:spPr>
          <a:xfrm>
            <a:off x="55924" y="6334953"/>
            <a:ext cx="1828800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196233" y="3417190"/>
            <a:ext cx="16007384" cy="3052876"/>
            <a:chOff x="0" y="0"/>
            <a:chExt cx="21343178" cy="4070501"/>
          </a:xfrm>
        </p:grpSpPr>
        <p:sp>
          <p:nvSpPr>
            <p:cNvPr id="11" name="Freeform 11"/>
            <p:cNvSpPr/>
            <p:nvPr/>
          </p:nvSpPr>
          <p:spPr>
            <a:xfrm>
              <a:off x="1021971" y="1653908"/>
              <a:ext cx="647536" cy="982977"/>
            </a:xfrm>
            <a:custGeom>
              <a:avLst/>
              <a:gdLst/>
              <a:ahLst/>
              <a:cxnLst/>
              <a:rect l="l" t="t" r="r" b="b"/>
              <a:pathLst>
                <a:path w="647536" h="982977">
                  <a:moveTo>
                    <a:pt x="0" y="0"/>
                  </a:moveTo>
                  <a:lnTo>
                    <a:pt x="647536" y="0"/>
                  </a:lnTo>
                  <a:lnTo>
                    <a:pt x="647536" y="982976"/>
                  </a:lnTo>
                  <a:lnTo>
                    <a:pt x="0" y="982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45550" y="962672"/>
              <a:ext cx="2200378" cy="2200378"/>
            </a:xfrm>
            <a:custGeom>
              <a:avLst/>
              <a:gdLst/>
              <a:ahLst/>
              <a:cxnLst/>
              <a:rect l="l" t="t" r="r" b="b"/>
              <a:pathLst>
                <a:path w="2200378" h="2200378">
                  <a:moveTo>
                    <a:pt x="0" y="0"/>
                  </a:moveTo>
                  <a:lnTo>
                    <a:pt x="2200378" y="0"/>
                  </a:lnTo>
                  <a:lnTo>
                    <a:pt x="2200378" y="2200378"/>
                  </a:lnTo>
                  <a:lnTo>
                    <a:pt x="0" y="2200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AutoShape 13"/>
            <p:cNvSpPr/>
            <p:nvPr/>
          </p:nvSpPr>
          <p:spPr>
            <a:xfrm>
              <a:off x="1345739" y="3243426"/>
              <a:ext cx="0" cy="827075"/>
            </a:xfrm>
            <a:prstGeom prst="line">
              <a:avLst/>
            </a:prstGeom>
            <a:ln w="88900" cap="rnd">
              <a:solidFill>
                <a:srgbClr val="A60000"/>
              </a:solidFill>
              <a:prstDash val="sysDot"/>
              <a:headEnd type="none" w="sm" len="sm"/>
              <a:tailEnd type="oval" w="lg" len="lg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691479" cy="70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1"/>
                </a:lnSpc>
              </a:pPr>
              <a:r>
                <a:rPr lang="en-US" sz="3208">
                  <a:solidFill>
                    <a:srgbClr val="000000"/>
                  </a:solidFill>
                  <a:latin typeface="Open Sans Bold"/>
                </a:rPr>
                <a:t>01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41163" y="1542160"/>
              <a:ext cx="535003" cy="986181"/>
            </a:xfrm>
            <a:custGeom>
              <a:avLst/>
              <a:gdLst/>
              <a:ahLst/>
              <a:cxnLst/>
              <a:rect l="l" t="t" r="r" b="b"/>
              <a:pathLst>
                <a:path w="535003" h="986181">
                  <a:moveTo>
                    <a:pt x="0" y="0"/>
                  </a:moveTo>
                  <a:lnTo>
                    <a:pt x="535003" y="0"/>
                  </a:lnTo>
                  <a:lnTo>
                    <a:pt x="535003" y="986181"/>
                  </a:lnTo>
                  <a:lnTo>
                    <a:pt x="0" y="986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908475" y="962672"/>
              <a:ext cx="2200378" cy="2200378"/>
            </a:xfrm>
            <a:custGeom>
              <a:avLst/>
              <a:gdLst/>
              <a:ahLst/>
              <a:cxnLst/>
              <a:rect l="l" t="t" r="r" b="b"/>
              <a:pathLst>
                <a:path w="2200378" h="2200378">
                  <a:moveTo>
                    <a:pt x="0" y="0"/>
                  </a:moveTo>
                  <a:lnTo>
                    <a:pt x="2200378" y="0"/>
                  </a:lnTo>
                  <a:lnTo>
                    <a:pt x="2200378" y="2200378"/>
                  </a:lnTo>
                  <a:lnTo>
                    <a:pt x="0" y="2200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AutoShape 17"/>
            <p:cNvSpPr/>
            <p:nvPr/>
          </p:nvSpPr>
          <p:spPr>
            <a:xfrm>
              <a:off x="6008664" y="3243426"/>
              <a:ext cx="0" cy="827075"/>
            </a:xfrm>
            <a:prstGeom prst="line">
              <a:avLst/>
            </a:prstGeom>
            <a:ln w="88900" cap="rnd">
              <a:solidFill>
                <a:srgbClr val="A60000"/>
              </a:solidFill>
              <a:prstDash val="sysDot"/>
              <a:headEnd type="none" w="sm" len="sm"/>
              <a:tailEnd type="oval" w="lg" len="lg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4662925" y="-57150"/>
              <a:ext cx="2691479" cy="70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1"/>
                </a:lnSpc>
              </a:pPr>
              <a:r>
                <a:rPr lang="en-US" sz="3208">
                  <a:solidFill>
                    <a:srgbClr val="000000"/>
                  </a:solidFill>
                  <a:latin typeface="Open Sans Bold"/>
                </a:rPr>
                <a:t>02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10010284" y="1694678"/>
              <a:ext cx="1322611" cy="681145"/>
            </a:xfrm>
            <a:custGeom>
              <a:avLst/>
              <a:gdLst/>
              <a:ahLst/>
              <a:cxnLst/>
              <a:rect l="l" t="t" r="r" b="b"/>
              <a:pathLst>
                <a:path w="1322611" h="681145">
                  <a:moveTo>
                    <a:pt x="0" y="0"/>
                  </a:moveTo>
                  <a:lnTo>
                    <a:pt x="1322611" y="0"/>
                  </a:lnTo>
                  <a:lnTo>
                    <a:pt x="1322611" y="681145"/>
                  </a:lnTo>
                  <a:lnTo>
                    <a:pt x="0" y="681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9571400" y="962672"/>
              <a:ext cx="2200378" cy="2200378"/>
            </a:xfrm>
            <a:custGeom>
              <a:avLst/>
              <a:gdLst/>
              <a:ahLst/>
              <a:cxnLst/>
              <a:rect l="l" t="t" r="r" b="b"/>
              <a:pathLst>
                <a:path w="2200378" h="2200378">
                  <a:moveTo>
                    <a:pt x="0" y="0"/>
                  </a:moveTo>
                  <a:lnTo>
                    <a:pt x="2200378" y="0"/>
                  </a:lnTo>
                  <a:lnTo>
                    <a:pt x="2200378" y="2200378"/>
                  </a:lnTo>
                  <a:lnTo>
                    <a:pt x="0" y="2200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AutoShape 21"/>
            <p:cNvSpPr/>
            <p:nvPr/>
          </p:nvSpPr>
          <p:spPr>
            <a:xfrm>
              <a:off x="10671589" y="3243426"/>
              <a:ext cx="0" cy="827075"/>
            </a:xfrm>
            <a:prstGeom prst="line">
              <a:avLst/>
            </a:prstGeom>
            <a:ln w="88900" cap="rnd">
              <a:solidFill>
                <a:srgbClr val="A60000"/>
              </a:solidFill>
              <a:prstDash val="sysDot"/>
              <a:headEnd type="none" w="sm" len="sm"/>
              <a:tailEnd type="oval" w="lg" len="lg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9325850" y="-57150"/>
              <a:ext cx="2691479" cy="70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1"/>
                </a:lnSpc>
              </a:pPr>
              <a:r>
                <a:rPr lang="en-US" sz="3208">
                  <a:solidFill>
                    <a:srgbClr val="000000"/>
                  </a:solidFill>
                  <a:latin typeface="Open Sans Bold"/>
                </a:rPr>
                <a:t>03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14813677" y="1601727"/>
              <a:ext cx="1041675" cy="1041675"/>
            </a:xfrm>
            <a:custGeom>
              <a:avLst/>
              <a:gdLst/>
              <a:ahLst/>
              <a:cxnLst/>
              <a:rect l="l" t="t" r="r" b="b"/>
              <a:pathLst>
                <a:path w="1041675" h="1041675">
                  <a:moveTo>
                    <a:pt x="0" y="0"/>
                  </a:moveTo>
                  <a:lnTo>
                    <a:pt x="1041674" y="0"/>
                  </a:lnTo>
                  <a:lnTo>
                    <a:pt x="1041674" y="1041675"/>
                  </a:lnTo>
                  <a:lnTo>
                    <a:pt x="0" y="1041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4234325" y="962672"/>
              <a:ext cx="2200378" cy="2200378"/>
            </a:xfrm>
            <a:custGeom>
              <a:avLst/>
              <a:gdLst/>
              <a:ahLst/>
              <a:cxnLst/>
              <a:rect l="l" t="t" r="r" b="b"/>
              <a:pathLst>
                <a:path w="2200378" h="2200378">
                  <a:moveTo>
                    <a:pt x="0" y="0"/>
                  </a:moveTo>
                  <a:lnTo>
                    <a:pt x="2200378" y="0"/>
                  </a:lnTo>
                  <a:lnTo>
                    <a:pt x="2200378" y="2200378"/>
                  </a:lnTo>
                  <a:lnTo>
                    <a:pt x="0" y="2200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AutoShape 25"/>
            <p:cNvSpPr/>
            <p:nvPr/>
          </p:nvSpPr>
          <p:spPr>
            <a:xfrm>
              <a:off x="15334514" y="3243426"/>
              <a:ext cx="0" cy="827075"/>
            </a:xfrm>
            <a:prstGeom prst="line">
              <a:avLst/>
            </a:prstGeom>
            <a:ln w="88900" cap="rnd">
              <a:solidFill>
                <a:srgbClr val="A60000"/>
              </a:solidFill>
              <a:prstDash val="sysDot"/>
              <a:headEnd type="none" w="sm" len="sm"/>
              <a:tailEnd type="oval" w="lg" len="lg"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3988775" y="-57150"/>
              <a:ext cx="2691479" cy="70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1"/>
                </a:lnSpc>
              </a:pPr>
              <a:r>
                <a:rPr lang="en-US" sz="3208">
                  <a:solidFill>
                    <a:srgbClr val="000000"/>
                  </a:solidFill>
                  <a:latin typeface="Open Sans Bold"/>
                </a:rPr>
                <a:t>04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18897250" y="962672"/>
              <a:ext cx="2200378" cy="2200378"/>
            </a:xfrm>
            <a:custGeom>
              <a:avLst/>
              <a:gdLst/>
              <a:ahLst/>
              <a:cxnLst/>
              <a:rect l="l" t="t" r="r" b="b"/>
              <a:pathLst>
                <a:path w="2200378" h="2200378">
                  <a:moveTo>
                    <a:pt x="0" y="0"/>
                  </a:moveTo>
                  <a:lnTo>
                    <a:pt x="2200378" y="0"/>
                  </a:lnTo>
                  <a:lnTo>
                    <a:pt x="2200378" y="2200378"/>
                  </a:lnTo>
                  <a:lnTo>
                    <a:pt x="0" y="2200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AutoShape 28"/>
            <p:cNvSpPr/>
            <p:nvPr/>
          </p:nvSpPr>
          <p:spPr>
            <a:xfrm>
              <a:off x="19997439" y="3243426"/>
              <a:ext cx="0" cy="827075"/>
            </a:xfrm>
            <a:prstGeom prst="line">
              <a:avLst/>
            </a:prstGeom>
            <a:ln w="88900" cap="rnd">
              <a:solidFill>
                <a:srgbClr val="A60000"/>
              </a:solidFill>
              <a:prstDash val="sysDot"/>
              <a:headEnd type="none" w="sm" len="sm"/>
              <a:tailEnd type="oval" w="lg" len="lg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8651700" y="-57150"/>
              <a:ext cx="2691479" cy="70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1"/>
                </a:lnSpc>
              </a:pPr>
              <a:r>
                <a:rPr lang="en-US" sz="3208">
                  <a:solidFill>
                    <a:srgbClr val="000000"/>
                  </a:solidFill>
                  <a:latin typeface="Open Sans Bold"/>
                </a:rPr>
                <a:t>05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19411609" y="1455279"/>
              <a:ext cx="1171660" cy="1159943"/>
            </a:xfrm>
            <a:custGeom>
              <a:avLst/>
              <a:gdLst/>
              <a:ahLst/>
              <a:cxnLst/>
              <a:rect l="l" t="t" r="r" b="b"/>
              <a:pathLst>
                <a:path w="1171660" h="1159943">
                  <a:moveTo>
                    <a:pt x="0" y="0"/>
                  </a:moveTo>
                  <a:lnTo>
                    <a:pt x="1171660" y="0"/>
                  </a:lnTo>
                  <a:lnTo>
                    <a:pt x="1171660" y="1159943"/>
                  </a:lnTo>
                  <a:lnTo>
                    <a:pt x="0" y="1159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3353" y="2777324"/>
            <a:ext cx="16461293" cy="509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3599">
                <a:solidFill>
                  <a:srgbClr val="A60000"/>
                </a:solidFill>
                <a:latin typeface="Montserrat Classic Bold"/>
              </a:rPr>
              <a:t>system analyzes facial expressions</a:t>
            </a:r>
            <a:r>
              <a:rPr lang="en-US" sz="3599">
                <a:solidFill>
                  <a:srgbClr val="000000"/>
                </a:solidFill>
                <a:latin typeface="Montserrat Classic"/>
              </a:rPr>
              <a:t>, yawns, and eye closures to detect signs of drowsiness.</a:t>
            </a:r>
          </a:p>
          <a:p>
            <a:pPr algn="l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Montserrat Classic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Montserrat Classic"/>
              </a:rPr>
              <a:t>Deep learning algorithms </a:t>
            </a:r>
            <a:r>
              <a:rPr lang="en-US" sz="3599">
                <a:solidFill>
                  <a:srgbClr val="A60000"/>
                </a:solidFill>
                <a:latin typeface="Montserrat Classic Bold"/>
              </a:rPr>
              <a:t>identify specific patterns</a:t>
            </a:r>
            <a:r>
              <a:rPr lang="en-US" sz="3599">
                <a:solidFill>
                  <a:srgbClr val="000000"/>
                </a:solidFill>
                <a:latin typeface="Montserrat Classic"/>
              </a:rPr>
              <a:t> associated with drowsiness.</a:t>
            </a:r>
          </a:p>
          <a:p>
            <a:pPr algn="l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Montserrat Classic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Montserrat Classic"/>
              </a:rPr>
              <a:t>Real-time monitoring </a:t>
            </a:r>
            <a:r>
              <a:rPr lang="en-US" sz="3599">
                <a:solidFill>
                  <a:srgbClr val="A60000"/>
                </a:solidFill>
                <a:latin typeface="Montserrat Classic Bold"/>
              </a:rPr>
              <a:t>ensures timely detection</a:t>
            </a:r>
            <a:r>
              <a:rPr lang="en-US" sz="3599">
                <a:solidFill>
                  <a:srgbClr val="000000"/>
                </a:solidFill>
                <a:latin typeface="Montserrat Classic"/>
              </a:rPr>
              <a:t> to prevent accidents.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2037182"/>
            <a:ext cx="8398992" cy="58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A60000"/>
                </a:solidFill>
                <a:latin typeface="Inter Bold"/>
              </a:rPr>
              <a:t>Real-time Alerts: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08642"/>
            <a:ext cx="15946908" cy="509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Montserrat Classic"/>
              </a:rPr>
              <a:t>When drowsiness is detected, the </a:t>
            </a:r>
            <a:r>
              <a:rPr lang="en-US" sz="3599">
                <a:solidFill>
                  <a:srgbClr val="A60000"/>
                </a:solidFill>
                <a:latin typeface="Montserrat Classic Bold"/>
              </a:rPr>
              <a:t>system provides real-time alerts</a:t>
            </a:r>
            <a:r>
              <a:rPr lang="en-US" sz="3599">
                <a:solidFill>
                  <a:srgbClr val="000000"/>
                </a:solidFill>
                <a:latin typeface="Montserrat Classic"/>
              </a:rPr>
              <a:t> to the driver.</a:t>
            </a:r>
          </a:p>
          <a:p>
            <a:pPr algn="l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Montserrat Classic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Montserrat Classic"/>
              </a:rPr>
              <a:t>Alerts promptly notify the driver of drowsiness and potential collision risks.</a:t>
            </a:r>
          </a:p>
          <a:p>
            <a:pPr algn="l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Montserrat Classic"/>
            </a:endParaRP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Montserrat Classic"/>
              </a:rPr>
              <a:t>This multi-tiered approach ensures that</a:t>
            </a:r>
            <a:r>
              <a:rPr lang="en-US" sz="3599">
                <a:solidFill>
                  <a:srgbClr val="A60000"/>
                </a:solidFill>
                <a:latin typeface="Montserrat Classic Bold"/>
              </a:rPr>
              <a:t> alerts are noticeable and effective</a:t>
            </a:r>
            <a:r>
              <a:rPr lang="en-US" sz="3599">
                <a:solidFill>
                  <a:srgbClr val="000000"/>
                </a:solidFill>
                <a:latin typeface="Montserrat Classic"/>
              </a:rPr>
              <a:t> in alerting the driver.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07886"/>
            <a:ext cx="8398992" cy="8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3274795"/>
            <a:ext cx="162306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Alerts are delivered through a graded system that includes visual cues, sound alert, and vibrations for drowsiness detection.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998926" y="6051927"/>
            <a:ext cx="11513839" cy="2094260"/>
            <a:chOff x="0" y="0"/>
            <a:chExt cx="15351785" cy="2792346"/>
          </a:xfrm>
        </p:grpSpPr>
        <p:sp>
          <p:nvSpPr>
            <p:cNvPr id="5" name="Freeform 5"/>
            <p:cNvSpPr/>
            <p:nvPr/>
          </p:nvSpPr>
          <p:spPr>
            <a:xfrm>
              <a:off x="8372959" y="0"/>
              <a:ext cx="2792346" cy="2792346"/>
            </a:xfrm>
            <a:custGeom>
              <a:avLst/>
              <a:gdLst/>
              <a:ahLst/>
              <a:cxnLst/>
              <a:rect l="l" t="t" r="r" b="b"/>
              <a:pathLst>
                <a:path w="2792346" h="2792346">
                  <a:moveTo>
                    <a:pt x="0" y="0"/>
                  </a:moveTo>
                  <a:lnTo>
                    <a:pt x="2792346" y="0"/>
                  </a:lnTo>
                  <a:lnTo>
                    <a:pt x="2792346" y="2792346"/>
                  </a:lnTo>
                  <a:lnTo>
                    <a:pt x="0" y="2792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361119" y="778187"/>
              <a:ext cx="809562" cy="1235972"/>
            </a:xfrm>
            <a:custGeom>
              <a:avLst/>
              <a:gdLst/>
              <a:ahLst/>
              <a:cxnLst/>
              <a:rect l="l" t="t" r="r" b="b"/>
              <a:pathLst>
                <a:path w="809562" h="1235972">
                  <a:moveTo>
                    <a:pt x="0" y="0"/>
                  </a:moveTo>
                  <a:lnTo>
                    <a:pt x="809562" y="0"/>
                  </a:lnTo>
                  <a:lnTo>
                    <a:pt x="809562" y="1235972"/>
                  </a:lnTo>
                  <a:lnTo>
                    <a:pt x="0" y="1235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863459" y="589988"/>
              <a:ext cx="435340" cy="1612370"/>
            </a:xfrm>
            <a:custGeom>
              <a:avLst/>
              <a:gdLst/>
              <a:ahLst/>
              <a:cxnLst/>
              <a:rect l="l" t="t" r="r" b="b"/>
              <a:pathLst>
                <a:path w="435340" h="1612370">
                  <a:moveTo>
                    <a:pt x="0" y="0"/>
                  </a:moveTo>
                  <a:lnTo>
                    <a:pt x="435340" y="0"/>
                  </a:lnTo>
                  <a:lnTo>
                    <a:pt x="435340" y="1612370"/>
                  </a:lnTo>
                  <a:lnTo>
                    <a:pt x="0" y="1612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239465" y="589988"/>
              <a:ext cx="435340" cy="1612370"/>
            </a:xfrm>
            <a:custGeom>
              <a:avLst/>
              <a:gdLst/>
              <a:ahLst/>
              <a:cxnLst/>
              <a:rect l="l" t="t" r="r" b="b"/>
              <a:pathLst>
                <a:path w="435340" h="1612370">
                  <a:moveTo>
                    <a:pt x="435340" y="0"/>
                  </a:moveTo>
                  <a:lnTo>
                    <a:pt x="0" y="0"/>
                  </a:lnTo>
                  <a:lnTo>
                    <a:pt x="0" y="1612370"/>
                  </a:lnTo>
                  <a:lnTo>
                    <a:pt x="435340" y="1612370"/>
                  </a:lnTo>
                  <a:lnTo>
                    <a:pt x="43534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559439" y="0"/>
              <a:ext cx="2792346" cy="2792346"/>
            </a:xfrm>
            <a:custGeom>
              <a:avLst/>
              <a:gdLst/>
              <a:ahLst/>
              <a:cxnLst/>
              <a:rect l="l" t="t" r="r" b="b"/>
              <a:pathLst>
                <a:path w="2792346" h="2792346">
                  <a:moveTo>
                    <a:pt x="0" y="0"/>
                  </a:moveTo>
                  <a:lnTo>
                    <a:pt x="2792346" y="0"/>
                  </a:lnTo>
                  <a:lnTo>
                    <a:pt x="2792346" y="2792346"/>
                  </a:lnTo>
                  <a:lnTo>
                    <a:pt x="0" y="2792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277856" y="595280"/>
              <a:ext cx="1355511" cy="1601786"/>
            </a:xfrm>
            <a:custGeom>
              <a:avLst/>
              <a:gdLst/>
              <a:ahLst/>
              <a:cxnLst/>
              <a:rect l="l" t="t" r="r" b="b"/>
              <a:pathLst>
                <a:path w="1355511" h="1601786">
                  <a:moveTo>
                    <a:pt x="0" y="0"/>
                  </a:moveTo>
                  <a:lnTo>
                    <a:pt x="1355511" y="0"/>
                  </a:lnTo>
                  <a:lnTo>
                    <a:pt x="1355511" y="1601786"/>
                  </a:lnTo>
                  <a:lnTo>
                    <a:pt x="0" y="1601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792346" cy="2792346"/>
            </a:xfrm>
            <a:custGeom>
              <a:avLst/>
              <a:gdLst/>
              <a:ahLst/>
              <a:cxnLst/>
              <a:rect l="l" t="t" r="r" b="b"/>
              <a:pathLst>
                <a:path w="2792346" h="2792346">
                  <a:moveTo>
                    <a:pt x="0" y="0"/>
                  </a:moveTo>
                  <a:lnTo>
                    <a:pt x="2792346" y="0"/>
                  </a:lnTo>
                  <a:lnTo>
                    <a:pt x="2792346" y="2792346"/>
                  </a:lnTo>
                  <a:lnTo>
                    <a:pt x="0" y="2792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76991" y="668870"/>
              <a:ext cx="1838364" cy="1454606"/>
            </a:xfrm>
            <a:custGeom>
              <a:avLst/>
              <a:gdLst/>
              <a:ahLst/>
              <a:cxnLst/>
              <a:rect l="l" t="t" r="r" b="b"/>
              <a:pathLst>
                <a:path w="1838364" h="1454606">
                  <a:moveTo>
                    <a:pt x="0" y="0"/>
                  </a:moveTo>
                  <a:lnTo>
                    <a:pt x="1838364" y="0"/>
                  </a:lnTo>
                  <a:lnTo>
                    <a:pt x="1838364" y="1454606"/>
                  </a:lnTo>
                  <a:lnTo>
                    <a:pt x="0" y="1454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186480" y="0"/>
              <a:ext cx="2792346" cy="2792346"/>
            </a:xfrm>
            <a:custGeom>
              <a:avLst/>
              <a:gdLst/>
              <a:ahLst/>
              <a:cxnLst/>
              <a:rect l="l" t="t" r="r" b="b"/>
              <a:pathLst>
                <a:path w="2792346" h="2792346">
                  <a:moveTo>
                    <a:pt x="0" y="0"/>
                  </a:moveTo>
                  <a:lnTo>
                    <a:pt x="2792346" y="0"/>
                  </a:lnTo>
                  <a:lnTo>
                    <a:pt x="2792346" y="2792346"/>
                  </a:lnTo>
                  <a:lnTo>
                    <a:pt x="0" y="2792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920915" y="595280"/>
              <a:ext cx="1323475" cy="1601786"/>
            </a:xfrm>
            <a:custGeom>
              <a:avLst/>
              <a:gdLst/>
              <a:ahLst/>
              <a:cxnLst/>
              <a:rect l="l" t="t" r="r" b="b"/>
              <a:pathLst>
                <a:path w="1323475" h="1601786">
                  <a:moveTo>
                    <a:pt x="0" y="0"/>
                  </a:moveTo>
                  <a:lnTo>
                    <a:pt x="1323475" y="0"/>
                  </a:lnTo>
                  <a:lnTo>
                    <a:pt x="1323475" y="1601786"/>
                  </a:lnTo>
                  <a:lnTo>
                    <a:pt x="0" y="1601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820681" y="5143500"/>
            <a:ext cx="11870330" cy="758825"/>
            <a:chOff x="0" y="0"/>
            <a:chExt cx="15827106" cy="10117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0"/>
              <a:ext cx="3355452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A60000"/>
                  </a:solidFill>
                  <a:latin typeface="Inter Bold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314436" y="-95250"/>
              <a:ext cx="3355452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A60000"/>
                  </a:solidFill>
                  <a:latin typeface="Inter Bold"/>
                </a:rPr>
                <a:t>03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471654" y="-95250"/>
              <a:ext cx="3355452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A60000"/>
                  </a:solidFill>
                  <a:latin typeface="Inter Bold"/>
                </a:rPr>
                <a:t>04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157218" y="-95250"/>
              <a:ext cx="3355452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A60000"/>
                  </a:solidFill>
                  <a:latin typeface="Inter Bold"/>
                </a:rPr>
                <a:t>02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458722" y="8295788"/>
            <a:ext cx="1418077" cy="466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dirty="0">
                <a:solidFill>
                  <a:srgbClr val="A60000"/>
                </a:solidFill>
                <a:latin typeface="Montserrat Classic Bold"/>
              </a:rPr>
              <a:t>Sound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04057" y="8295788"/>
            <a:ext cx="83855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A60000"/>
                </a:solidFill>
                <a:latin typeface="Montserrat Classic Bold"/>
              </a:rPr>
              <a:t>LED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8295788"/>
            <a:ext cx="201477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A60000"/>
                </a:solidFill>
                <a:latin typeface="Montserrat Classic Bold"/>
              </a:rPr>
              <a:t>Vibration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49437" y="8295788"/>
            <a:ext cx="25493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A60000"/>
                </a:solidFill>
                <a:latin typeface="Montserrat Classic Bold"/>
              </a:rPr>
              <a:t>Notification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607886"/>
            <a:ext cx="8398992" cy="8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2037182"/>
            <a:ext cx="8398992" cy="58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A60000"/>
                </a:solidFill>
                <a:latin typeface="Inter Bold"/>
              </a:rPr>
              <a:t>Real-time Alerts: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975958"/>
            <a:ext cx="895589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A60000"/>
                </a:solidFill>
                <a:latin typeface="Inter Bold"/>
              </a:rPr>
              <a:t>User-defined Precautionary actions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A60000"/>
              </a:solidFill>
              <a:latin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080223"/>
            <a:ext cx="16230600" cy="509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Classic"/>
              </a:rPr>
              <a:t>User can choose / define some Precautionary actions that the system can take if the system alerts failed to wakeup the driver such as :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Montserrat Classic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Montserrat Classic"/>
            </a:endParaRPr>
          </a:p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 Classic"/>
              </a:rPr>
              <a:t>Change to auto drive system</a:t>
            </a:r>
          </a:p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 Classic"/>
              </a:rPr>
              <a:t>Using Smart car parking system </a:t>
            </a:r>
          </a:p>
          <a:p>
            <a:pPr marL="777248" lvl="1" indent="-388624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 Classic"/>
              </a:rPr>
              <a:t>Contact one of the driver relatives 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607886"/>
            <a:ext cx="8398992" cy="8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Inter Bold"/>
              </a:rPr>
              <a:t>How It Works?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40062" y="4143143"/>
            <a:ext cx="2217462" cy="2217462"/>
          </a:xfrm>
          <a:custGeom>
            <a:avLst/>
            <a:gdLst/>
            <a:ahLst/>
            <a:cxnLst/>
            <a:rect l="l" t="t" r="r" b="b"/>
            <a:pathLst>
              <a:path w="2217462" h="2217462">
                <a:moveTo>
                  <a:pt x="0" y="0"/>
                </a:moveTo>
                <a:lnTo>
                  <a:pt x="2217462" y="0"/>
                </a:lnTo>
                <a:lnTo>
                  <a:pt x="2217462" y="2217462"/>
                </a:lnTo>
                <a:lnTo>
                  <a:pt x="0" y="2217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12685" y="2464821"/>
            <a:ext cx="5369115" cy="863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Open Sans Bold"/>
              </a:rPr>
              <a:t>Technology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96936" y="2464821"/>
            <a:ext cx="3405063" cy="863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Open Sans Bold"/>
              </a:rPr>
              <a:t>Tools Used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844855" y="5546920"/>
            <a:ext cx="2477875" cy="766708"/>
            <a:chOff x="0" y="0"/>
            <a:chExt cx="652609" cy="2019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IOT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58688" y="5546920"/>
            <a:ext cx="2477875" cy="766708"/>
            <a:chOff x="0" y="0"/>
            <a:chExt cx="652609" cy="2019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Flask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44855" y="4143143"/>
            <a:ext cx="2477875" cy="766708"/>
            <a:chOff x="0" y="0"/>
            <a:chExt cx="652609" cy="2019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AI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58688" y="4143143"/>
            <a:ext cx="2477875" cy="766708"/>
            <a:chOff x="0" y="0"/>
            <a:chExt cx="652609" cy="2019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Tensorflow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844855" y="6950696"/>
            <a:ext cx="2477875" cy="766708"/>
            <a:chOff x="0" y="0"/>
            <a:chExt cx="652609" cy="2019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Mobile APP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58688" y="6950696"/>
            <a:ext cx="2477875" cy="766708"/>
            <a:chOff x="0" y="0"/>
            <a:chExt cx="652609" cy="2019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52609" cy="201931"/>
            </a:xfrm>
            <a:custGeom>
              <a:avLst/>
              <a:gdLst/>
              <a:ahLst/>
              <a:cxnLst/>
              <a:rect l="l" t="t" r="r" b="b"/>
              <a:pathLst>
                <a:path w="652609" h="201931">
                  <a:moveTo>
                    <a:pt x="21871" y="0"/>
                  </a:moveTo>
                  <a:lnTo>
                    <a:pt x="630738" y="0"/>
                  </a:lnTo>
                  <a:cubicBezTo>
                    <a:pt x="642817" y="0"/>
                    <a:pt x="652609" y="9792"/>
                    <a:pt x="652609" y="21871"/>
                  </a:cubicBezTo>
                  <a:lnTo>
                    <a:pt x="652609" y="180060"/>
                  </a:lnTo>
                  <a:cubicBezTo>
                    <a:pt x="652609" y="192139"/>
                    <a:pt x="642817" y="201931"/>
                    <a:pt x="630738" y="201931"/>
                  </a:cubicBezTo>
                  <a:lnTo>
                    <a:pt x="21871" y="201931"/>
                  </a:lnTo>
                  <a:cubicBezTo>
                    <a:pt x="9792" y="201931"/>
                    <a:pt x="0" y="192139"/>
                    <a:pt x="0" y="180060"/>
                  </a:cubicBezTo>
                  <a:lnTo>
                    <a:pt x="0" y="21871"/>
                  </a:lnTo>
                  <a:cubicBezTo>
                    <a:pt x="0" y="9792"/>
                    <a:pt x="9792" y="0"/>
                    <a:pt x="21871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52609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Flutter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1434106">
            <a:off x="10805422" y="3965246"/>
            <a:ext cx="1515050" cy="1732385"/>
          </a:xfrm>
          <a:custGeom>
            <a:avLst/>
            <a:gdLst/>
            <a:ahLst/>
            <a:cxnLst/>
            <a:rect l="l" t="t" r="r" b="b"/>
            <a:pathLst>
              <a:path w="1515050" h="1732385">
                <a:moveTo>
                  <a:pt x="0" y="0"/>
                </a:moveTo>
                <a:lnTo>
                  <a:pt x="1515049" y="0"/>
                </a:lnTo>
                <a:lnTo>
                  <a:pt x="1515049" y="1732385"/>
                </a:lnTo>
                <a:lnTo>
                  <a:pt x="0" y="1732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826533" flipH="1">
            <a:off x="5923871" y="4043659"/>
            <a:ext cx="1515050" cy="1732385"/>
          </a:xfrm>
          <a:custGeom>
            <a:avLst/>
            <a:gdLst/>
            <a:ahLst/>
            <a:cxnLst/>
            <a:rect l="l" t="t" r="r" b="b"/>
            <a:pathLst>
              <a:path w="1515050" h="1732385">
                <a:moveTo>
                  <a:pt x="1515050" y="0"/>
                </a:moveTo>
                <a:lnTo>
                  <a:pt x="0" y="0"/>
                </a:lnTo>
                <a:lnTo>
                  <a:pt x="0" y="1732385"/>
                </a:lnTo>
                <a:lnTo>
                  <a:pt x="1515050" y="1732385"/>
                </a:lnTo>
                <a:lnTo>
                  <a:pt x="15150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Technology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299247"/>
            <a:ext cx="16230600" cy="288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A60000"/>
                </a:solidFill>
                <a:latin typeface="Montserrat Classic Bold"/>
              </a:rPr>
              <a:t>To enhance model performance: </a:t>
            </a:r>
            <a:r>
              <a:rPr lang="en-US" sz="3300">
                <a:solidFill>
                  <a:srgbClr val="000000"/>
                </a:solidFill>
                <a:latin typeface="Montserrat Classic"/>
              </a:rPr>
              <a:t>we systematically explore and experiment with diverse machine learning or deep learning models, as Transfer learning using VGG19 .</a:t>
            </a:r>
          </a:p>
          <a:p>
            <a:pPr algn="l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Montserrat Classic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Ultimately, the best results are achieved through the CNN model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Technology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024" y="2608748"/>
            <a:ext cx="5326176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dirty="0">
                <a:solidFill>
                  <a:srgbClr val="A60000"/>
                </a:solidFill>
                <a:latin typeface="Montserrat Classic Bold"/>
              </a:rPr>
              <a:t>Drowsiness Detection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309" y="3603812"/>
            <a:ext cx="15758907" cy="495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we use Convolutional Neural Network (CNN) model</a:t>
            </a:r>
          </a:p>
          <a:p>
            <a:pPr algn="ctr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Montserrat Classic"/>
            </a:endParaRPr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Training Data: Closed eye, Open eye, Yawn ,No-yawn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Montserrat Classic"/>
            </a:endParaRPr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The Camera of the app is used to capture images that serve as input for the drowsiness prediction process.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Montserrat Classic"/>
            </a:endParaRPr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Images are taken by a timer that triggers every </a:t>
            </a:r>
            <a:r>
              <a:rPr lang="en-US" sz="3300">
                <a:solidFill>
                  <a:srgbClr val="A60000"/>
                </a:solidFill>
                <a:latin typeface="Montserrat Classic Bold"/>
              </a:rPr>
              <a:t>1000 milliseconds (1 seconds).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A60000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Technology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024" y="2608748"/>
            <a:ext cx="5249976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dirty="0">
                <a:solidFill>
                  <a:srgbClr val="A60000"/>
                </a:solidFill>
                <a:latin typeface="Montserrat Classic Bold"/>
              </a:rPr>
              <a:t>Drowsiness Detection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6024" y="3465312"/>
            <a:ext cx="15758907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endParaRPr/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We use dlib library that provides tools and algorithms for machine learning, computer vision, and image processing tasks.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Montserrat Classic"/>
            </a:endParaRP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53B8BF93-FE99-00CB-9947-F7116CB84AC9}"/>
              </a:ext>
            </a:extLst>
          </p:cNvPr>
          <p:cNvSpPr/>
          <p:nvPr/>
        </p:nvSpPr>
        <p:spPr>
          <a:xfrm>
            <a:off x="11125200" y="5143500"/>
            <a:ext cx="5029200" cy="4630938"/>
          </a:xfrm>
          <a:custGeom>
            <a:avLst/>
            <a:gdLst/>
            <a:ahLst/>
            <a:cxnLst/>
            <a:rect l="l" t="t" r="r" b="b"/>
            <a:pathLst>
              <a:path w="7166540" h="5967609">
                <a:moveTo>
                  <a:pt x="0" y="0"/>
                </a:moveTo>
                <a:lnTo>
                  <a:pt x="7166540" y="0"/>
                </a:lnTo>
                <a:lnTo>
                  <a:pt x="7166540" y="5967609"/>
                </a:lnTo>
                <a:lnTo>
                  <a:pt x="0" y="5967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134862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Bad Story</a:t>
            </a:r>
          </a:p>
        </p:txBody>
      </p:sp>
      <p:sp>
        <p:nvSpPr>
          <p:cNvPr id="4" name="Freeform 4"/>
          <p:cNvSpPr/>
          <p:nvPr/>
        </p:nvSpPr>
        <p:spPr>
          <a:xfrm rot="-2239045">
            <a:off x="6183747" y="4173158"/>
            <a:ext cx="1653477" cy="438923"/>
          </a:xfrm>
          <a:custGeom>
            <a:avLst/>
            <a:gdLst/>
            <a:ahLst/>
            <a:cxnLst/>
            <a:rect l="l" t="t" r="r" b="b"/>
            <a:pathLst>
              <a:path w="1653477" h="438923">
                <a:moveTo>
                  <a:pt x="0" y="0"/>
                </a:moveTo>
                <a:lnTo>
                  <a:pt x="1653478" y="0"/>
                </a:lnTo>
                <a:lnTo>
                  <a:pt x="1653478" y="438924"/>
                </a:lnTo>
                <a:lnTo>
                  <a:pt x="0" y="43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2577" y="5090287"/>
            <a:ext cx="2381250" cy="1857497"/>
          </a:xfrm>
          <a:custGeom>
            <a:avLst/>
            <a:gdLst/>
            <a:ahLst/>
            <a:cxnLst/>
            <a:rect l="l" t="t" r="r" b="b"/>
            <a:pathLst>
              <a:path w="2381250" h="1857497">
                <a:moveTo>
                  <a:pt x="0" y="0"/>
                </a:moveTo>
                <a:lnTo>
                  <a:pt x="2381250" y="0"/>
                </a:lnTo>
                <a:lnTo>
                  <a:pt x="2381250" y="1857497"/>
                </a:lnTo>
                <a:lnTo>
                  <a:pt x="0" y="185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886176" y="5068349"/>
            <a:ext cx="2381250" cy="1875767"/>
          </a:xfrm>
          <a:custGeom>
            <a:avLst/>
            <a:gdLst/>
            <a:ahLst/>
            <a:cxnLst/>
            <a:rect l="l" t="t" r="r" b="b"/>
            <a:pathLst>
              <a:path w="2381250" h="1875767">
                <a:moveTo>
                  <a:pt x="0" y="0"/>
                </a:moveTo>
                <a:lnTo>
                  <a:pt x="2381250" y="0"/>
                </a:lnTo>
                <a:lnTo>
                  <a:pt x="2381250" y="1875768"/>
                </a:lnTo>
                <a:lnTo>
                  <a:pt x="0" y="187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19776" y="5078784"/>
            <a:ext cx="2381250" cy="1876696"/>
          </a:xfrm>
          <a:custGeom>
            <a:avLst/>
            <a:gdLst/>
            <a:ahLst/>
            <a:cxnLst/>
            <a:rect l="l" t="t" r="r" b="b"/>
            <a:pathLst>
              <a:path w="2381250" h="1876696">
                <a:moveTo>
                  <a:pt x="0" y="0"/>
                </a:moveTo>
                <a:lnTo>
                  <a:pt x="2381250" y="0"/>
                </a:lnTo>
                <a:lnTo>
                  <a:pt x="2381250" y="1876696"/>
                </a:lnTo>
                <a:lnTo>
                  <a:pt x="0" y="187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53375" y="5091754"/>
            <a:ext cx="2381250" cy="1862260"/>
          </a:xfrm>
          <a:custGeom>
            <a:avLst/>
            <a:gdLst/>
            <a:ahLst/>
            <a:cxnLst/>
            <a:rect l="l" t="t" r="r" b="b"/>
            <a:pathLst>
              <a:path w="2381250" h="1862260">
                <a:moveTo>
                  <a:pt x="0" y="0"/>
                </a:moveTo>
                <a:lnTo>
                  <a:pt x="2381250" y="0"/>
                </a:lnTo>
                <a:lnTo>
                  <a:pt x="2381250" y="1862259"/>
                </a:lnTo>
                <a:lnTo>
                  <a:pt x="0" y="18622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86974" y="5080251"/>
            <a:ext cx="2381250" cy="1862260"/>
          </a:xfrm>
          <a:custGeom>
            <a:avLst/>
            <a:gdLst/>
            <a:ahLst/>
            <a:cxnLst/>
            <a:rect l="l" t="t" r="r" b="b"/>
            <a:pathLst>
              <a:path w="2381250" h="1862260">
                <a:moveTo>
                  <a:pt x="0" y="0"/>
                </a:moveTo>
                <a:lnTo>
                  <a:pt x="2381250" y="0"/>
                </a:lnTo>
                <a:lnTo>
                  <a:pt x="2381250" y="1862260"/>
                </a:lnTo>
                <a:lnTo>
                  <a:pt x="0" y="1862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20574" y="5084057"/>
            <a:ext cx="2381250" cy="1880577"/>
          </a:xfrm>
          <a:custGeom>
            <a:avLst/>
            <a:gdLst/>
            <a:ahLst/>
            <a:cxnLst/>
            <a:rect l="l" t="t" r="r" b="b"/>
            <a:pathLst>
              <a:path w="2381250" h="1880577">
                <a:moveTo>
                  <a:pt x="0" y="0"/>
                </a:moveTo>
                <a:lnTo>
                  <a:pt x="2381250" y="0"/>
                </a:lnTo>
                <a:lnTo>
                  <a:pt x="2381250" y="1880577"/>
                </a:lnTo>
                <a:lnTo>
                  <a:pt x="0" y="18805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554173" y="5080390"/>
            <a:ext cx="2381250" cy="1863587"/>
          </a:xfrm>
          <a:custGeom>
            <a:avLst/>
            <a:gdLst/>
            <a:ahLst/>
            <a:cxnLst/>
            <a:rect l="l" t="t" r="r" b="b"/>
            <a:pathLst>
              <a:path w="2381250" h="1863587">
                <a:moveTo>
                  <a:pt x="0" y="0"/>
                </a:moveTo>
                <a:lnTo>
                  <a:pt x="2381250" y="0"/>
                </a:lnTo>
                <a:lnTo>
                  <a:pt x="2381250" y="1863587"/>
                </a:lnTo>
                <a:lnTo>
                  <a:pt x="0" y="18635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9982">
            <a:off x="12874799" y="4587112"/>
            <a:ext cx="5031890" cy="2874467"/>
          </a:xfrm>
          <a:custGeom>
            <a:avLst/>
            <a:gdLst/>
            <a:ahLst/>
            <a:cxnLst/>
            <a:rect l="l" t="t" r="r" b="b"/>
            <a:pathLst>
              <a:path w="5031890" h="2874467">
                <a:moveTo>
                  <a:pt x="0" y="0"/>
                </a:moveTo>
                <a:lnTo>
                  <a:pt x="5031890" y="0"/>
                </a:lnTo>
                <a:lnTo>
                  <a:pt x="5031890" y="2874467"/>
                </a:lnTo>
                <a:lnTo>
                  <a:pt x="0" y="28744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64689" y="7230555"/>
            <a:ext cx="239470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A60000"/>
                </a:solidFill>
                <a:latin typeface="Open Sans Bold"/>
              </a:rPr>
              <a:t>Drowsiness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Technology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024" y="2608748"/>
            <a:ext cx="5326176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dirty="0">
                <a:solidFill>
                  <a:srgbClr val="A60000"/>
                </a:solidFill>
                <a:latin typeface="Montserrat Classic Bold"/>
              </a:rPr>
              <a:t>Drowsiness Detection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6024" y="3465312"/>
            <a:ext cx="15758907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endParaRPr/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We use dlib library that provides tools and algorithms for machine learning, computer vision, and image processing tasks.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Montserrat Classic"/>
            </a:endParaRPr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It presents a method that precisely estimates the positions of facial landmarks using a training set of labeled facial landmarks on images.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Montserrat Classic"/>
            </a:endParaRP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Freeform 3"/>
          <p:cNvSpPr/>
          <p:nvPr/>
        </p:nvSpPr>
        <p:spPr>
          <a:xfrm>
            <a:off x="13122422" y="6547037"/>
            <a:ext cx="3104187" cy="3046550"/>
          </a:xfrm>
          <a:custGeom>
            <a:avLst/>
            <a:gdLst/>
            <a:ahLst/>
            <a:cxnLst/>
            <a:rect l="l" t="t" r="r" b="b"/>
            <a:pathLst>
              <a:path w="3104187" h="3046550">
                <a:moveTo>
                  <a:pt x="0" y="0"/>
                </a:moveTo>
                <a:lnTo>
                  <a:pt x="3104187" y="0"/>
                </a:lnTo>
                <a:lnTo>
                  <a:pt x="3104187" y="3046550"/>
                </a:lnTo>
                <a:lnTo>
                  <a:pt x="0" y="304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25763" y="6547037"/>
            <a:ext cx="3146711" cy="3046550"/>
          </a:xfrm>
          <a:custGeom>
            <a:avLst/>
            <a:gdLst/>
            <a:ahLst/>
            <a:cxnLst/>
            <a:rect l="l" t="t" r="r" b="b"/>
            <a:pathLst>
              <a:path w="3146711" h="3046550">
                <a:moveTo>
                  <a:pt x="0" y="0"/>
                </a:moveTo>
                <a:lnTo>
                  <a:pt x="3146710" y="0"/>
                </a:lnTo>
                <a:lnTo>
                  <a:pt x="3146710" y="3046550"/>
                </a:lnTo>
                <a:lnTo>
                  <a:pt x="0" y="3046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Technology Background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6024" y="2608748"/>
            <a:ext cx="5402376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dirty="0">
                <a:solidFill>
                  <a:srgbClr val="A60000"/>
                </a:solidFill>
                <a:latin typeface="Montserrat Classic Bold"/>
              </a:rPr>
              <a:t>Drowsiness Detection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6309" y="3603812"/>
            <a:ext cx="15758907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endParaRPr/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The model is capable of analyze the cropped eye and mouth regions to predict the likelihood of drowsiness.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Montserrat Classic"/>
            </a:endParaRP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Technology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024" y="2608748"/>
            <a:ext cx="505872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A60000"/>
                </a:solidFill>
                <a:latin typeface="Montserrat Classic Bold"/>
              </a:rPr>
              <a:t>Drowsiness Detection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309" y="3603812"/>
            <a:ext cx="1575890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We achieved up to 98% accuracy for the drowsiness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309" y="5904788"/>
            <a:ext cx="1575890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View a graph of model accuracy</a:t>
            </a:r>
          </a:p>
        </p:txBody>
      </p:sp>
      <p:sp>
        <p:nvSpPr>
          <p:cNvPr id="7" name="Freeform 7"/>
          <p:cNvSpPr/>
          <p:nvPr/>
        </p:nvSpPr>
        <p:spPr>
          <a:xfrm>
            <a:off x="1717875" y="4348317"/>
            <a:ext cx="11861321" cy="1061172"/>
          </a:xfrm>
          <a:custGeom>
            <a:avLst/>
            <a:gdLst/>
            <a:ahLst/>
            <a:cxnLst/>
            <a:rect l="l" t="t" r="r" b="b"/>
            <a:pathLst>
              <a:path w="11861321" h="1061172">
                <a:moveTo>
                  <a:pt x="0" y="0"/>
                </a:moveTo>
                <a:lnTo>
                  <a:pt x="11861320" y="0"/>
                </a:lnTo>
                <a:lnTo>
                  <a:pt x="11861320" y="1061171"/>
                </a:lnTo>
                <a:lnTo>
                  <a:pt x="0" y="106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7875" y="6697949"/>
            <a:ext cx="4392636" cy="3067385"/>
          </a:xfrm>
          <a:custGeom>
            <a:avLst/>
            <a:gdLst/>
            <a:ahLst/>
            <a:cxnLst/>
            <a:rect l="l" t="t" r="r" b="b"/>
            <a:pathLst>
              <a:path w="4392636" h="3067385">
                <a:moveTo>
                  <a:pt x="0" y="0"/>
                </a:moveTo>
                <a:lnTo>
                  <a:pt x="4392636" y="0"/>
                </a:lnTo>
                <a:lnTo>
                  <a:pt x="4392636" y="3067385"/>
                </a:lnTo>
                <a:lnTo>
                  <a:pt x="0" y="3067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Technology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7910" y="2179018"/>
            <a:ext cx="5074290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dirty="0">
                <a:solidFill>
                  <a:srgbClr val="A60000"/>
                </a:solidFill>
                <a:latin typeface="Montserrat Classic Bold"/>
              </a:rPr>
              <a:t>Integration in Flutter: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86760"/>
            <a:ext cx="15946908" cy="503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A60000"/>
                </a:solidFill>
                <a:latin typeface="Montserrat Classic Bold"/>
              </a:rPr>
              <a:t>Framework:</a:t>
            </a:r>
            <a:r>
              <a:rPr lang="en-US" sz="3200">
                <a:solidFill>
                  <a:srgbClr val="000000"/>
                </a:solidFill>
                <a:latin typeface="Montserrat Classic"/>
              </a:rPr>
              <a:t> Flutter is used for developing the mobile application.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Montserrat Classic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A60000"/>
                </a:solidFill>
                <a:latin typeface="Montserrat Classic Bold"/>
              </a:rPr>
              <a:t>Frontend</a:t>
            </a:r>
            <a:r>
              <a:rPr lang="en-US" sz="3200">
                <a:solidFill>
                  <a:srgbClr val="A60000"/>
                </a:solidFill>
                <a:latin typeface="Montserrat Classic"/>
              </a:rPr>
              <a:t>:</a:t>
            </a:r>
            <a:r>
              <a:rPr lang="en-US" sz="3200">
                <a:solidFill>
                  <a:srgbClr val="000000"/>
                </a:solidFill>
                <a:latin typeface="Montserrat Classic"/>
              </a:rPr>
              <a:t> The Flutter framework facilitates the creation of a user-friendly interface for the driver.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Montserrat Classic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A60000"/>
                </a:solidFill>
                <a:latin typeface="Montserrat Classic Bold"/>
              </a:rPr>
              <a:t>Backend:</a:t>
            </a:r>
            <a:r>
              <a:rPr lang="en-US" sz="3200">
                <a:solidFill>
                  <a:srgbClr val="000000"/>
                </a:solidFill>
                <a:latin typeface="Montserrat Classic"/>
              </a:rPr>
              <a:t> The trained CNN models are integrated into the application's backend to perform real-time image analysis.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Montserrat Classic"/>
            </a:endParaRP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Technology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7910" y="2179018"/>
            <a:ext cx="4998090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dirty="0">
                <a:solidFill>
                  <a:srgbClr val="A60000"/>
                </a:solidFill>
                <a:latin typeface="Montserrat Classic Bold"/>
              </a:rPr>
              <a:t>Integration in Flutter: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86760"/>
            <a:ext cx="15946908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A60000"/>
                </a:solidFill>
                <a:latin typeface="Montserrat Classic Bold"/>
              </a:rPr>
              <a:t>Real-time Image Capture:</a:t>
            </a:r>
            <a:r>
              <a:rPr lang="en-US" sz="3200">
                <a:solidFill>
                  <a:srgbClr val="000000"/>
                </a:solidFill>
                <a:latin typeface="Montserrat Classic"/>
              </a:rPr>
              <a:t> The front camera of the mobile device captures images at regular intervals.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Montserrat Classic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A60000"/>
                </a:solidFill>
                <a:latin typeface="Montserrat Classic Bold"/>
              </a:rPr>
              <a:t>Inference Engine:</a:t>
            </a:r>
            <a:r>
              <a:rPr lang="en-US" sz="3200">
                <a:solidFill>
                  <a:srgbClr val="A60000"/>
                </a:solidFill>
                <a:latin typeface="Montserrat Classic"/>
              </a:rPr>
              <a:t> </a:t>
            </a:r>
            <a:r>
              <a:rPr lang="en-US" sz="3200">
                <a:solidFill>
                  <a:srgbClr val="000000"/>
                </a:solidFill>
                <a:latin typeface="Montserrat Classic"/>
              </a:rPr>
              <a:t>The captured images are processed through the respective CNN models for drowsiness detection, distraction detection, and route analysis.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Technology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0546" y="3286760"/>
            <a:ext cx="15946908" cy="559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 Classic"/>
              </a:rPr>
              <a:t>Based on the predictions from the three features, a multi-tiered alert system is implemented </a:t>
            </a:r>
            <a:r>
              <a:rPr lang="en-US" sz="3200">
                <a:solidFill>
                  <a:srgbClr val="A60000"/>
                </a:solidFill>
                <a:latin typeface="Montserrat Classic Bold"/>
              </a:rPr>
              <a:t>using Hardware to notify the driver</a:t>
            </a:r>
            <a:r>
              <a:rPr lang="en-US" sz="3200">
                <a:solidFill>
                  <a:srgbClr val="000000"/>
                </a:solidFill>
                <a:latin typeface="Montserrat Classic"/>
              </a:rPr>
              <a:t> of potential dangers.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Montserrat Classic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 Classic"/>
              </a:rPr>
              <a:t>Alerts escalate gradually, employing visual signals, auditory alerts, and tactile feedback to ensure the driver's attention is captured effectively.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Montserrat Classic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 Classic"/>
              </a:rPr>
              <a:t>This technical setup, utilizing CNN models for each feature, and implementing them within a Flutter-based mobile application, aims to </a:t>
            </a:r>
            <a:r>
              <a:rPr lang="en-US" sz="3200">
                <a:solidFill>
                  <a:srgbClr val="A60000"/>
                </a:solidFill>
                <a:latin typeface="Montserrat Classic Bold"/>
              </a:rPr>
              <a:t>provide a robust solution</a:t>
            </a:r>
            <a:r>
              <a:rPr lang="en-US" sz="3200">
                <a:solidFill>
                  <a:srgbClr val="000000"/>
                </a:solidFill>
                <a:latin typeface="Montserrat Classic"/>
              </a:rPr>
              <a:t> for enhancing driver safety.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28310"/>
            <a:ext cx="3390900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dirty="0">
                <a:solidFill>
                  <a:srgbClr val="A60000"/>
                </a:solidFill>
                <a:latin typeface="Montserrat Classic Bold"/>
              </a:rPr>
              <a:t>Alert System: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Freeform 3"/>
          <p:cNvSpPr/>
          <p:nvPr/>
        </p:nvSpPr>
        <p:spPr>
          <a:xfrm rot="-5400000">
            <a:off x="10786090" y="3828967"/>
            <a:ext cx="4044146" cy="7988437"/>
          </a:xfrm>
          <a:custGeom>
            <a:avLst/>
            <a:gdLst/>
            <a:ahLst/>
            <a:cxnLst/>
            <a:rect l="l" t="t" r="r" b="b"/>
            <a:pathLst>
              <a:path w="4044146" h="7988437">
                <a:moveTo>
                  <a:pt x="0" y="0"/>
                </a:moveTo>
                <a:lnTo>
                  <a:pt x="4044146" y="0"/>
                </a:lnTo>
                <a:lnTo>
                  <a:pt x="4044146" y="7988437"/>
                </a:lnTo>
                <a:lnTo>
                  <a:pt x="0" y="7988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Technology 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354064"/>
            <a:ext cx="14721210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1" lvl="1" indent="-367031" algn="l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Montserrat Classic"/>
              </a:rPr>
              <a:t>The fundamental concept revolves around the ESP32 monitoring a value from the Firebase Realtime Database, which is stored in a variable named "level," denoting the instances when the driver is detected as drowsy.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28310"/>
            <a:ext cx="3162300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dirty="0">
                <a:solidFill>
                  <a:srgbClr val="A60000"/>
                </a:solidFill>
                <a:latin typeface="Montserrat Classic Bold"/>
              </a:rPr>
              <a:t>Alert System: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1494018"/>
            <a:ext cx="12164941" cy="3649482"/>
          </a:xfrm>
          <a:custGeom>
            <a:avLst/>
            <a:gdLst/>
            <a:ahLst/>
            <a:cxnLst/>
            <a:rect l="l" t="t" r="r" b="b"/>
            <a:pathLst>
              <a:path w="12164941" h="3649482">
                <a:moveTo>
                  <a:pt x="12164941" y="0"/>
                </a:moveTo>
                <a:lnTo>
                  <a:pt x="0" y="0"/>
                </a:lnTo>
                <a:lnTo>
                  <a:pt x="0" y="3649482"/>
                </a:lnTo>
                <a:lnTo>
                  <a:pt x="12164941" y="3649482"/>
                </a:lnTo>
                <a:lnTo>
                  <a:pt x="121649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A6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50452" y="3389077"/>
            <a:ext cx="8187095" cy="3508845"/>
            <a:chOff x="0" y="0"/>
            <a:chExt cx="10916127" cy="4678460"/>
          </a:xfrm>
        </p:grpSpPr>
        <p:sp>
          <p:nvSpPr>
            <p:cNvPr id="7" name="Freeform 7"/>
            <p:cNvSpPr/>
            <p:nvPr/>
          </p:nvSpPr>
          <p:spPr>
            <a:xfrm>
              <a:off x="3827733" y="0"/>
              <a:ext cx="3260660" cy="3260660"/>
            </a:xfrm>
            <a:custGeom>
              <a:avLst/>
              <a:gdLst/>
              <a:ahLst/>
              <a:cxnLst/>
              <a:rect l="l" t="t" r="r" b="b"/>
              <a:pathLst>
                <a:path w="3260660" h="3260660">
                  <a:moveTo>
                    <a:pt x="0" y="0"/>
                  </a:moveTo>
                  <a:lnTo>
                    <a:pt x="3260660" y="0"/>
                  </a:lnTo>
                  <a:lnTo>
                    <a:pt x="3260660" y="3260660"/>
                  </a:lnTo>
                  <a:lnTo>
                    <a:pt x="0" y="3260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3561918"/>
              <a:ext cx="10916127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Open Sans Bold"/>
                </a:rPr>
                <a:t>Competitive Analysis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8398992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Competitive Analysis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2258" y="2690675"/>
            <a:ext cx="17063483" cy="6567625"/>
            <a:chOff x="0" y="0"/>
            <a:chExt cx="22751311" cy="8756834"/>
          </a:xfrm>
        </p:grpSpPr>
        <p:grpSp>
          <p:nvGrpSpPr>
            <p:cNvPr id="5" name="Group 5"/>
            <p:cNvGrpSpPr/>
            <p:nvPr/>
          </p:nvGrpSpPr>
          <p:grpSpPr>
            <a:xfrm>
              <a:off x="206439" y="0"/>
              <a:ext cx="22544861" cy="8756834"/>
              <a:chOff x="0" y="0"/>
              <a:chExt cx="39326236" cy="1527502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9326235" cy="15275026"/>
              </a:xfrm>
              <a:custGeom>
                <a:avLst/>
                <a:gdLst/>
                <a:ahLst/>
                <a:cxnLst/>
                <a:rect l="l" t="t" r="r" b="b"/>
                <a:pathLst>
                  <a:path w="39326235" h="15275026">
                    <a:moveTo>
                      <a:pt x="0" y="0"/>
                    </a:moveTo>
                    <a:lnTo>
                      <a:pt x="0" y="15275026"/>
                    </a:lnTo>
                    <a:lnTo>
                      <a:pt x="39326235" y="15275026"/>
                    </a:lnTo>
                    <a:lnTo>
                      <a:pt x="39326235" y="0"/>
                    </a:lnTo>
                    <a:lnTo>
                      <a:pt x="0" y="0"/>
                    </a:lnTo>
                    <a:close/>
                    <a:moveTo>
                      <a:pt x="39265275" y="15214065"/>
                    </a:moveTo>
                    <a:lnTo>
                      <a:pt x="59690" y="15214065"/>
                    </a:lnTo>
                    <a:lnTo>
                      <a:pt x="59690" y="59690"/>
                    </a:lnTo>
                    <a:lnTo>
                      <a:pt x="39265275" y="59690"/>
                    </a:lnTo>
                    <a:lnTo>
                      <a:pt x="39265275" y="15214065"/>
                    </a:lnTo>
                    <a:close/>
                  </a:path>
                </a:pathLst>
              </a:custGeom>
              <a:solidFill>
                <a:srgbClr val="737373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3792640" y="49364"/>
              <a:ext cx="3757477" cy="8707470"/>
              <a:chOff x="0" y="0"/>
              <a:chExt cx="778536" cy="180415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78536" cy="1804158"/>
              </a:xfrm>
              <a:custGeom>
                <a:avLst/>
                <a:gdLst/>
                <a:ahLst/>
                <a:cxnLst/>
                <a:rect l="l" t="t" r="r" b="b"/>
                <a:pathLst>
                  <a:path w="778536" h="1804158">
                    <a:moveTo>
                      <a:pt x="0" y="0"/>
                    </a:moveTo>
                    <a:lnTo>
                      <a:pt x="778536" y="0"/>
                    </a:lnTo>
                    <a:lnTo>
                      <a:pt x="778536" y="1804158"/>
                    </a:lnTo>
                    <a:lnTo>
                      <a:pt x="0" y="1804158"/>
                    </a:lnTo>
                    <a:close/>
                  </a:path>
                </a:pathLst>
              </a:custGeom>
              <a:solidFill>
                <a:srgbClr val="737373">
                  <a:alpha val="19608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7576578" y="49364"/>
              <a:ext cx="3757477" cy="8707470"/>
              <a:chOff x="0" y="0"/>
              <a:chExt cx="778536" cy="18041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78536" cy="1804158"/>
              </a:xfrm>
              <a:custGeom>
                <a:avLst/>
                <a:gdLst/>
                <a:ahLst/>
                <a:cxnLst/>
                <a:rect l="l" t="t" r="r" b="b"/>
                <a:pathLst>
                  <a:path w="778536" h="1804158">
                    <a:moveTo>
                      <a:pt x="0" y="0"/>
                    </a:moveTo>
                    <a:lnTo>
                      <a:pt x="778536" y="0"/>
                    </a:lnTo>
                    <a:lnTo>
                      <a:pt x="778536" y="1804158"/>
                    </a:lnTo>
                    <a:lnTo>
                      <a:pt x="0" y="1804158"/>
                    </a:lnTo>
                    <a:close/>
                  </a:path>
                </a:pathLst>
              </a:custGeom>
              <a:solidFill>
                <a:srgbClr val="A60000">
                  <a:alpha val="19608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1365731" y="49364"/>
              <a:ext cx="3757477" cy="8707470"/>
              <a:chOff x="0" y="0"/>
              <a:chExt cx="778536" cy="180415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78536" cy="1804158"/>
              </a:xfrm>
              <a:custGeom>
                <a:avLst/>
                <a:gdLst/>
                <a:ahLst/>
                <a:cxnLst/>
                <a:rect l="l" t="t" r="r" b="b"/>
                <a:pathLst>
                  <a:path w="778536" h="1804158">
                    <a:moveTo>
                      <a:pt x="0" y="0"/>
                    </a:moveTo>
                    <a:lnTo>
                      <a:pt x="778536" y="0"/>
                    </a:lnTo>
                    <a:lnTo>
                      <a:pt x="778536" y="1804158"/>
                    </a:lnTo>
                    <a:lnTo>
                      <a:pt x="0" y="1804158"/>
                    </a:lnTo>
                    <a:close/>
                  </a:path>
                </a:pathLst>
              </a:custGeom>
              <a:solidFill>
                <a:srgbClr val="737373">
                  <a:alpha val="19608"/>
                </a:srgbClr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5176130" y="0"/>
              <a:ext cx="3757477" cy="8756834"/>
              <a:chOff x="0" y="0"/>
              <a:chExt cx="778536" cy="181438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78536" cy="1814386"/>
              </a:xfrm>
              <a:custGeom>
                <a:avLst/>
                <a:gdLst/>
                <a:ahLst/>
                <a:cxnLst/>
                <a:rect l="l" t="t" r="r" b="b"/>
                <a:pathLst>
                  <a:path w="778536" h="1814386">
                    <a:moveTo>
                      <a:pt x="0" y="0"/>
                    </a:moveTo>
                    <a:lnTo>
                      <a:pt x="778536" y="0"/>
                    </a:lnTo>
                    <a:lnTo>
                      <a:pt x="778536" y="1814386"/>
                    </a:lnTo>
                    <a:lnTo>
                      <a:pt x="0" y="1814386"/>
                    </a:lnTo>
                    <a:close/>
                  </a:path>
                </a:pathLst>
              </a:custGeom>
              <a:solidFill>
                <a:srgbClr val="A60000">
                  <a:alpha val="19608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8987769" y="49364"/>
              <a:ext cx="3757477" cy="8707470"/>
              <a:chOff x="0" y="0"/>
              <a:chExt cx="1270981" cy="294533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70981" cy="2945336"/>
              </a:xfrm>
              <a:custGeom>
                <a:avLst/>
                <a:gdLst/>
                <a:ahLst/>
                <a:cxnLst/>
                <a:rect l="l" t="t" r="r" b="b"/>
                <a:pathLst>
                  <a:path w="1270981" h="2945336">
                    <a:moveTo>
                      <a:pt x="0" y="0"/>
                    </a:moveTo>
                    <a:lnTo>
                      <a:pt x="1270981" y="0"/>
                    </a:lnTo>
                    <a:lnTo>
                      <a:pt x="1270981" y="2945336"/>
                    </a:lnTo>
                    <a:lnTo>
                      <a:pt x="0" y="2945336"/>
                    </a:lnTo>
                    <a:close/>
                  </a:path>
                </a:pathLst>
              </a:custGeom>
              <a:solidFill>
                <a:srgbClr val="737373">
                  <a:alpha val="19608"/>
                </a:srgbClr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>
              <a:off x="206435" y="1594504"/>
              <a:ext cx="22544861" cy="0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206435" y="2787143"/>
              <a:ext cx="22538811" cy="0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206439" y="3972223"/>
              <a:ext cx="22538811" cy="13231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206435" y="5166753"/>
              <a:ext cx="22544861" cy="0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206439" y="6351832"/>
              <a:ext cx="22544868" cy="13231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206435" y="7548951"/>
              <a:ext cx="22544861" cy="0"/>
            </a:xfrm>
            <a:prstGeom prst="line">
              <a:avLst/>
            </a:prstGeom>
            <a:ln w="12700" cap="flat">
              <a:solidFill>
                <a:srgbClr val="000000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Freeform 23"/>
            <p:cNvSpPr/>
            <p:nvPr/>
          </p:nvSpPr>
          <p:spPr>
            <a:xfrm>
              <a:off x="9007101" y="194391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9007101" y="425760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2821456" y="4170591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9007101" y="7768984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2911003" y="7793716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6721809" y="7793716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8" y="0"/>
                  </a:lnTo>
                  <a:lnTo>
                    <a:pt x="688178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0223601" y="7886330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5056545" y="7793716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0223601" y="1848558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223601" y="304749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9007101" y="6612139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878887" y="1905813"/>
              <a:ext cx="3372229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Cost effect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565628" y="641290"/>
              <a:ext cx="4251116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Valeo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609010"/>
              <a:ext cx="4251116" cy="554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Nunito Bold Bold"/>
                </a:rPr>
                <a:t>Features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869666" y="628060"/>
              <a:ext cx="3443143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verizon telematics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1826193" y="628060"/>
              <a:ext cx="2836553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guardian fleet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4929311" y="628060"/>
              <a:ext cx="4251116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Smart eye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9231226" y="641290"/>
              <a:ext cx="3005388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Route Eye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878887" y="3090893"/>
              <a:ext cx="3372229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Mobile app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72837" y="4285422"/>
              <a:ext cx="3378279" cy="45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2083">
                  <a:solidFill>
                    <a:srgbClr val="000000"/>
                  </a:solidFill>
                  <a:latin typeface="Nunito Bold"/>
                </a:rPr>
                <a:t>levels of alert </a:t>
              </a:r>
            </a:p>
          </p:txBody>
        </p:sp>
        <p:sp>
          <p:nvSpPr>
            <p:cNvPr id="43" name="Freeform 43"/>
            <p:cNvSpPr/>
            <p:nvPr/>
          </p:nvSpPr>
          <p:spPr>
            <a:xfrm>
              <a:off x="16700989" y="4226621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6684413" y="3037590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6721809" y="1869378"/>
              <a:ext cx="667359" cy="667359"/>
            </a:xfrm>
            <a:custGeom>
              <a:avLst/>
              <a:gdLst/>
              <a:ahLst/>
              <a:cxnLst/>
              <a:rect l="l" t="t" r="r" b="b"/>
              <a:pathLst>
                <a:path w="667359" h="667359">
                  <a:moveTo>
                    <a:pt x="0" y="0"/>
                  </a:moveTo>
                  <a:lnTo>
                    <a:pt x="667359" y="0"/>
                  </a:lnTo>
                  <a:lnTo>
                    <a:pt x="667359" y="667359"/>
                  </a:lnTo>
                  <a:lnTo>
                    <a:pt x="0" y="667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5056545" y="4267496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5056545" y="3105705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5056545" y="6631924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12821456" y="659962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20223601" y="4247329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20223601" y="549220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>
              <a:off x="20223601" y="6686944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721809" y="6604684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8" y="0"/>
                  </a:lnTo>
                  <a:lnTo>
                    <a:pt x="688178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9007101" y="3100758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5056545" y="194391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12821456" y="2976498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821456" y="1782405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9" y="0"/>
                  </a:lnTo>
                  <a:lnTo>
                    <a:pt x="688179" y="688179"/>
                  </a:lnTo>
                  <a:lnTo>
                    <a:pt x="0" y="688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301140" y="5289461"/>
              <a:ext cx="3465039" cy="1435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Nunito Bold"/>
                </a:rPr>
                <a:t>Facial expression analysis</a:t>
              </a:r>
            </a:p>
            <a:p>
              <a:pPr algn="ctr">
                <a:lnSpc>
                  <a:spcPts val="2961"/>
                </a:lnSpc>
              </a:pPr>
              <a:endParaRPr lang="en-US" sz="2115">
                <a:solidFill>
                  <a:srgbClr val="000000"/>
                </a:solidFill>
                <a:latin typeface="Nunito Bold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93039" y="6686423"/>
              <a:ext cx="3465039" cy="945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Nunito Bold"/>
                </a:rPr>
                <a:t>object detection</a:t>
              </a:r>
            </a:p>
            <a:p>
              <a:pPr algn="ctr">
                <a:lnSpc>
                  <a:spcPts val="2961"/>
                </a:lnSpc>
              </a:pPr>
              <a:endParaRPr lang="en-US" sz="2115">
                <a:solidFill>
                  <a:srgbClr val="000000"/>
                </a:solidFill>
                <a:latin typeface="Nunito Bold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830363" y="7755616"/>
              <a:ext cx="2406595" cy="456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1"/>
                </a:lnSpc>
              </a:pPr>
              <a:r>
                <a:rPr lang="en-US" sz="2115">
                  <a:solidFill>
                    <a:srgbClr val="000000"/>
                  </a:solidFill>
                  <a:latin typeface="Nunito Bold"/>
                </a:rPr>
                <a:t>Drowsiness </a:t>
              </a:r>
            </a:p>
          </p:txBody>
        </p:sp>
        <p:sp>
          <p:nvSpPr>
            <p:cNvPr id="61" name="Freeform 61"/>
            <p:cNvSpPr/>
            <p:nvPr/>
          </p:nvSpPr>
          <p:spPr>
            <a:xfrm>
              <a:off x="5036122" y="5429287"/>
              <a:ext cx="729024" cy="729024"/>
            </a:xfrm>
            <a:custGeom>
              <a:avLst/>
              <a:gdLst/>
              <a:ahLst/>
              <a:cxnLst/>
              <a:rect l="l" t="t" r="r" b="b"/>
              <a:pathLst>
                <a:path w="729024" h="729024">
                  <a:moveTo>
                    <a:pt x="0" y="0"/>
                  </a:moveTo>
                  <a:lnTo>
                    <a:pt x="729024" y="0"/>
                  </a:lnTo>
                  <a:lnTo>
                    <a:pt x="729024" y="729024"/>
                  </a:lnTo>
                  <a:lnTo>
                    <a:pt x="0" y="729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8986678" y="5414448"/>
              <a:ext cx="729024" cy="729024"/>
            </a:xfrm>
            <a:custGeom>
              <a:avLst/>
              <a:gdLst/>
              <a:ahLst/>
              <a:cxnLst/>
              <a:rect l="l" t="t" r="r" b="b"/>
              <a:pathLst>
                <a:path w="729024" h="729024">
                  <a:moveTo>
                    <a:pt x="0" y="0"/>
                  </a:moveTo>
                  <a:lnTo>
                    <a:pt x="729024" y="0"/>
                  </a:lnTo>
                  <a:lnTo>
                    <a:pt x="729024" y="729024"/>
                  </a:lnTo>
                  <a:lnTo>
                    <a:pt x="0" y="729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12801033" y="5364684"/>
              <a:ext cx="729024" cy="729024"/>
            </a:xfrm>
            <a:custGeom>
              <a:avLst/>
              <a:gdLst/>
              <a:ahLst/>
              <a:cxnLst/>
              <a:rect l="l" t="t" r="r" b="b"/>
              <a:pathLst>
                <a:path w="729024" h="729024">
                  <a:moveTo>
                    <a:pt x="0" y="0"/>
                  </a:moveTo>
                  <a:lnTo>
                    <a:pt x="729024" y="0"/>
                  </a:lnTo>
                  <a:lnTo>
                    <a:pt x="729024" y="729024"/>
                  </a:lnTo>
                  <a:lnTo>
                    <a:pt x="0" y="729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16721809" y="5415653"/>
              <a:ext cx="688179" cy="688179"/>
            </a:xfrm>
            <a:custGeom>
              <a:avLst/>
              <a:gdLst/>
              <a:ahLst/>
              <a:cxnLst/>
              <a:rect l="l" t="t" r="r" b="b"/>
              <a:pathLst>
                <a:path w="688179" h="688179">
                  <a:moveTo>
                    <a:pt x="0" y="0"/>
                  </a:moveTo>
                  <a:lnTo>
                    <a:pt x="688178" y="0"/>
                  </a:lnTo>
                  <a:lnTo>
                    <a:pt x="688178" y="688178"/>
                  </a:lnTo>
                  <a:lnTo>
                    <a:pt x="0" y="68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9974" y="8221341"/>
            <a:ext cx="14181591" cy="1036959"/>
            <a:chOff x="0" y="0"/>
            <a:chExt cx="3735069" cy="273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5069" cy="273109"/>
            </a:xfrm>
            <a:custGeom>
              <a:avLst/>
              <a:gdLst/>
              <a:ahLst/>
              <a:cxnLst/>
              <a:rect l="l" t="t" r="r" b="b"/>
              <a:pathLst>
                <a:path w="3735069" h="273109">
                  <a:moveTo>
                    <a:pt x="0" y="0"/>
                  </a:moveTo>
                  <a:lnTo>
                    <a:pt x="3735069" y="0"/>
                  </a:lnTo>
                  <a:lnTo>
                    <a:pt x="3735069" y="273109"/>
                  </a:lnTo>
                  <a:lnTo>
                    <a:pt x="0" y="273109"/>
                  </a:lnTo>
                  <a:close/>
                </a:path>
              </a:pathLst>
            </a:custGeom>
            <a:solidFill>
              <a:srgbClr val="9B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35069" cy="33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32110" y="-8259"/>
            <a:ext cx="1293752" cy="8076298"/>
            <a:chOff x="0" y="0"/>
            <a:chExt cx="340741" cy="21270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0741" cy="2127091"/>
            </a:xfrm>
            <a:custGeom>
              <a:avLst/>
              <a:gdLst/>
              <a:ahLst/>
              <a:cxnLst/>
              <a:rect l="l" t="t" r="r" b="b"/>
              <a:pathLst>
                <a:path w="340741" h="2127091">
                  <a:moveTo>
                    <a:pt x="0" y="0"/>
                  </a:moveTo>
                  <a:lnTo>
                    <a:pt x="340741" y="0"/>
                  </a:lnTo>
                  <a:lnTo>
                    <a:pt x="340741" y="2127091"/>
                  </a:lnTo>
                  <a:lnTo>
                    <a:pt x="0" y="2127091"/>
                  </a:lnTo>
                  <a:close/>
                </a:path>
              </a:pathLst>
            </a:custGeom>
            <a:solidFill>
              <a:srgbClr val="9B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40741" cy="2184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67670" y="6306460"/>
            <a:ext cx="4991630" cy="3523159"/>
            <a:chOff x="0" y="0"/>
            <a:chExt cx="6655506" cy="469754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802" r="2802"/>
            <a:stretch>
              <a:fillRect/>
            </a:stretch>
          </p:blipFill>
          <p:spPr>
            <a:xfrm>
              <a:off x="0" y="0"/>
              <a:ext cx="6655506" cy="469754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28700" y="1028700"/>
            <a:ext cx="995872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9B0000"/>
                </a:solidFill>
                <a:latin typeface="Inter Ultra-Bold"/>
              </a:rPr>
              <a:t>Competitive Advantages</a:t>
            </a:r>
          </a:p>
          <a:p>
            <a:pPr algn="l">
              <a:lnSpc>
                <a:spcPts val="6000"/>
              </a:lnSpc>
            </a:pPr>
            <a:endParaRPr lang="en-US" sz="5000">
              <a:solidFill>
                <a:srgbClr val="9B0000"/>
              </a:solidFill>
              <a:latin typeface="Inter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085148"/>
            <a:ext cx="11432994" cy="34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A60000"/>
                </a:solidFill>
                <a:latin typeface="Montserrat Classic Bold"/>
              </a:rPr>
              <a:t>Analyzing the driver's face to detect drowsiness</a:t>
            </a:r>
            <a:r>
              <a:rPr lang="en-US" sz="3300">
                <a:solidFill>
                  <a:srgbClr val="A60000"/>
                </a:solidFill>
                <a:latin typeface="Montserrat Classic"/>
              </a:rPr>
              <a:t>.</a:t>
            </a:r>
          </a:p>
          <a:p>
            <a:pPr algn="l">
              <a:lnSpc>
                <a:spcPts val="4620"/>
              </a:lnSpc>
            </a:pPr>
            <a:endParaRPr lang="en-US" sz="3300">
              <a:solidFill>
                <a:srgbClr val="A60000"/>
              </a:solidFill>
              <a:latin typeface="Montserrat Classic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A60000"/>
                </a:solidFill>
                <a:latin typeface="Montserrat Classic Bold"/>
              </a:rPr>
              <a:t>Cost-Effective</a:t>
            </a:r>
            <a:r>
              <a:rPr lang="en-US" sz="3300">
                <a:solidFill>
                  <a:srgbClr val="0D0D0D"/>
                </a:solidFill>
                <a:latin typeface="Montserrat Classic"/>
              </a:rPr>
              <a:t> Mobile App.</a:t>
            </a:r>
          </a:p>
          <a:p>
            <a:pPr algn="l">
              <a:lnSpc>
                <a:spcPts val="4620"/>
              </a:lnSpc>
            </a:pPr>
            <a:endParaRPr lang="en-US" sz="3300">
              <a:solidFill>
                <a:srgbClr val="0D0D0D"/>
              </a:solidFill>
              <a:latin typeface="Montserrat Classic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A60000"/>
                </a:solidFill>
                <a:latin typeface="Montserrat Classic Bold"/>
              </a:rPr>
              <a:t>Multi-tiered Alert System</a:t>
            </a:r>
            <a:r>
              <a:rPr lang="en-US" sz="3300">
                <a:solidFill>
                  <a:srgbClr val="0D0D0D"/>
                </a:solidFill>
                <a:latin typeface="Montserrat Classic"/>
              </a:rPr>
              <a:t> for effective communication and prompt response.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7335840" y="6452587"/>
            <a:ext cx="952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6401286" y="2768981"/>
            <a:ext cx="5070587" cy="4994529"/>
          </a:xfrm>
          <a:custGeom>
            <a:avLst/>
            <a:gdLst/>
            <a:ahLst/>
            <a:cxnLst/>
            <a:rect l="l" t="t" r="r" b="b"/>
            <a:pathLst>
              <a:path w="5070587" h="4994529">
                <a:moveTo>
                  <a:pt x="0" y="0"/>
                </a:moveTo>
                <a:lnTo>
                  <a:pt x="5070588" y="0"/>
                </a:lnTo>
                <a:lnTo>
                  <a:pt x="5070588" y="4994529"/>
                </a:lnTo>
                <a:lnTo>
                  <a:pt x="0" y="499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5168106" y="4617941"/>
            <a:ext cx="1507123" cy="1723322"/>
          </a:xfrm>
          <a:custGeom>
            <a:avLst/>
            <a:gdLst/>
            <a:ahLst/>
            <a:cxnLst/>
            <a:rect l="l" t="t" r="r" b="b"/>
            <a:pathLst>
              <a:path w="1507123" h="1723322">
                <a:moveTo>
                  <a:pt x="0" y="0"/>
                </a:moveTo>
                <a:lnTo>
                  <a:pt x="1507123" y="0"/>
                </a:lnTo>
                <a:lnTo>
                  <a:pt x="1507123" y="1723322"/>
                </a:lnTo>
                <a:lnTo>
                  <a:pt x="0" y="1723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34106">
            <a:off x="11197931" y="3514574"/>
            <a:ext cx="1515050" cy="1732385"/>
          </a:xfrm>
          <a:custGeom>
            <a:avLst/>
            <a:gdLst/>
            <a:ahLst/>
            <a:cxnLst/>
            <a:rect l="l" t="t" r="r" b="b"/>
            <a:pathLst>
              <a:path w="1515050" h="1732385">
                <a:moveTo>
                  <a:pt x="0" y="0"/>
                </a:moveTo>
                <a:lnTo>
                  <a:pt x="1515049" y="0"/>
                </a:lnTo>
                <a:lnTo>
                  <a:pt x="1515049" y="1732386"/>
                </a:lnTo>
                <a:lnTo>
                  <a:pt x="0" y="1732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917704" y="4617941"/>
            <a:ext cx="6037751" cy="1296609"/>
            <a:chOff x="0" y="0"/>
            <a:chExt cx="2004036" cy="4303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4036" cy="430367"/>
            </a:xfrm>
            <a:custGeom>
              <a:avLst/>
              <a:gdLst/>
              <a:ahLst/>
              <a:cxnLst/>
              <a:rect l="l" t="t" r="r" b="b"/>
              <a:pathLst>
                <a:path w="2004036" h="430367">
                  <a:moveTo>
                    <a:pt x="65395" y="0"/>
                  </a:moveTo>
                  <a:lnTo>
                    <a:pt x="1938641" y="0"/>
                  </a:lnTo>
                  <a:cubicBezTo>
                    <a:pt x="1974758" y="0"/>
                    <a:pt x="2004036" y="29278"/>
                    <a:pt x="2004036" y="65395"/>
                  </a:cubicBezTo>
                  <a:lnTo>
                    <a:pt x="2004036" y="364973"/>
                  </a:lnTo>
                  <a:cubicBezTo>
                    <a:pt x="2004036" y="382316"/>
                    <a:pt x="1997147" y="398950"/>
                    <a:pt x="1984883" y="411214"/>
                  </a:cubicBezTo>
                  <a:cubicBezTo>
                    <a:pt x="1972619" y="423478"/>
                    <a:pt x="1955985" y="430367"/>
                    <a:pt x="1938641" y="430367"/>
                  </a:cubicBezTo>
                  <a:lnTo>
                    <a:pt x="65395" y="430367"/>
                  </a:lnTo>
                  <a:cubicBezTo>
                    <a:pt x="29278" y="430367"/>
                    <a:pt x="0" y="401089"/>
                    <a:pt x="0" y="364973"/>
                  </a:cubicBezTo>
                  <a:lnTo>
                    <a:pt x="0" y="65395"/>
                  </a:lnTo>
                  <a:cubicBezTo>
                    <a:pt x="0" y="29278"/>
                    <a:pt x="29278" y="0"/>
                    <a:pt x="65395" y="0"/>
                  </a:cubicBezTo>
                  <a:close/>
                </a:path>
              </a:pathLst>
            </a:custGeom>
            <a:solidFill>
              <a:srgbClr val="FBFCF9"/>
            </a:solidFill>
            <a:ln w="38100" cap="rnd">
              <a:solidFill>
                <a:srgbClr val="36464B"/>
              </a:solidFill>
              <a:prstDash val="sysDot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004036" cy="430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68415" y="4141833"/>
            <a:ext cx="2179807" cy="1604883"/>
          </a:xfrm>
          <a:custGeom>
            <a:avLst/>
            <a:gdLst/>
            <a:ahLst/>
            <a:cxnLst/>
            <a:rect l="l" t="t" r="r" b="b"/>
            <a:pathLst>
              <a:path w="2179807" h="1604883">
                <a:moveTo>
                  <a:pt x="0" y="0"/>
                </a:moveTo>
                <a:lnTo>
                  <a:pt x="2179807" y="0"/>
                </a:lnTo>
                <a:lnTo>
                  <a:pt x="2179807" y="1604883"/>
                </a:lnTo>
                <a:lnTo>
                  <a:pt x="0" y="1604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917704" y="4719165"/>
            <a:ext cx="6037751" cy="69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6"/>
              </a:lnSpc>
            </a:pPr>
            <a:r>
              <a:rPr lang="en-US" sz="4126">
                <a:solidFill>
                  <a:srgbClr val="A60000"/>
                </a:solidFill>
                <a:latin typeface="Open Sans Bold"/>
              </a:rPr>
              <a:t>1.35 Million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17704" y="5376064"/>
            <a:ext cx="6037751" cy="36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183">
                <a:solidFill>
                  <a:srgbClr val="000000"/>
                </a:solidFill>
                <a:latin typeface="Open Sans Bold"/>
              </a:rPr>
              <a:t>Road Traffic Deaths every year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9768" y="6108904"/>
            <a:ext cx="3749202" cy="13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Road traffic injuries are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 Leading cause of death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68134" y="6108904"/>
            <a:ext cx="5040097" cy="13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Bold"/>
              </a:rPr>
              <a:t>cause of death among children aged 5-14 and among young adults aged 15-29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9768" y="6404179"/>
            <a:ext cx="374920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A60000"/>
                </a:solidFill>
                <a:latin typeface="Open Sans Bold"/>
              </a:rPr>
              <a:t>8th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98971" y="5477080"/>
            <a:ext cx="374920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A60000"/>
                </a:solidFill>
                <a:latin typeface="Open Sans Bold"/>
              </a:rPr>
              <a:t>1st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998971" y="4141833"/>
            <a:ext cx="3978424" cy="1288015"/>
          </a:xfrm>
          <a:custGeom>
            <a:avLst/>
            <a:gdLst/>
            <a:ahLst/>
            <a:cxnLst/>
            <a:rect l="l" t="t" r="r" b="b"/>
            <a:pathLst>
              <a:path w="3978424" h="1288015">
                <a:moveTo>
                  <a:pt x="0" y="0"/>
                </a:moveTo>
                <a:lnTo>
                  <a:pt x="3978424" y="0"/>
                </a:lnTo>
                <a:lnTo>
                  <a:pt x="3978424" y="1288014"/>
                </a:lnTo>
                <a:lnTo>
                  <a:pt x="0" y="1288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92850" y="8724900"/>
            <a:ext cx="14102299" cy="828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>
                <a:solidFill>
                  <a:srgbClr val="A60000"/>
                </a:solidFill>
                <a:latin typeface="Open Sans Bold"/>
              </a:rPr>
              <a:t>Every </a:t>
            </a:r>
            <a:r>
              <a:rPr lang="en-US" sz="4900" dirty="0">
                <a:solidFill>
                  <a:srgbClr val="0D0D0D"/>
                </a:solidFill>
                <a:latin typeface="Open Sans Bold"/>
              </a:rPr>
              <a:t>24</a:t>
            </a:r>
            <a:r>
              <a:rPr lang="en-US" sz="4900" dirty="0">
                <a:solidFill>
                  <a:srgbClr val="A60000"/>
                </a:solidFill>
                <a:latin typeface="Open Sans Bold"/>
              </a:rPr>
              <a:t> Seconds Someone Dies On The Road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07886"/>
            <a:ext cx="2607826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Problem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1494018"/>
            <a:ext cx="12164941" cy="3649482"/>
          </a:xfrm>
          <a:custGeom>
            <a:avLst/>
            <a:gdLst/>
            <a:ahLst/>
            <a:cxnLst/>
            <a:rect l="l" t="t" r="r" b="b"/>
            <a:pathLst>
              <a:path w="12164941" h="3649482">
                <a:moveTo>
                  <a:pt x="12164941" y="0"/>
                </a:moveTo>
                <a:lnTo>
                  <a:pt x="0" y="0"/>
                </a:lnTo>
                <a:lnTo>
                  <a:pt x="0" y="3649482"/>
                </a:lnTo>
                <a:lnTo>
                  <a:pt x="12164941" y="3649482"/>
                </a:lnTo>
                <a:lnTo>
                  <a:pt x="121649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A6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01073" y="3543939"/>
            <a:ext cx="5885855" cy="3199123"/>
            <a:chOff x="0" y="0"/>
            <a:chExt cx="7847806" cy="4265497"/>
          </a:xfrm>
        </p:grpSpPr>
        <p:sp>
          <p:nvSpPr>
            <p:cNvPr id="7" name="TextBox 7"/>
            <p:cNvSpPr txBox="1"/>
            <p:nvPr/>
          </p:nvSpPr>
          <p:spPr>
            <a:xfrm>
              <a:off x="0" y="3148973"/>
              <a:ext cx="7847806" cy="1116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Open Sans Bold"/>
                </a:rPr>
                <a:t>Business Model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617214" y="0"/>
              <a:ext cx="2613377" cy="2521909"/>
            </a:xfrm>
            <a:custGeom>
              <a:avLst/>
              <a:gdLst/>
              <a:ahLst/>
              <a:cxnLst/>
              <a:rect l="l" t="t" r="r" b="b"/>
              <a:pathLst>
                <a:path w="2613377" h="2521909">
                  <a:moveTo>
                    <a:pt x="0" y="0"/>
                  </a:moveTo>
                  <a:lnTo>
                    <a:pt x="2613378" y="0"/>
                  </a:lnTo>
                  <a:lnTo>
                    <a:pt x="2613378" y="2521909"/>
                  </a:lnTo>
                  <a:lnTo>
                    <a:pt x="0" y="2521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782" y="190288"/>
            <a:ext cx="17901010" cy="9906423"/>
            <a:chOff x="0" y="0"/>
            <a:chExt cx="43373588" cy="24002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73588" cy="24002953"/>
            </a:xfrm>
            <a:custGeom>
              <a:avLst/>
              <a:gdLst/>
              <a:ahLst/>
              <a:cxnLst/>
              <a:rect l="l" t="t" r="r" b="b"/>
              <a:pathLst>
                <a:path w="43373588" h="24002953">
                  <a:moveTo>
                    <a:pt x="0" y="0"/>
                  </a:moveTo>
                  <a:lnTo>
                    <a:pt x="0" y="24002953"/>
                  </a:lnTo>
                  <a:lnTo>
                    <a:pt x="43373588" y="24002953"/>
                  </a:lnTo>
                  <a:lnTo>
                    <a:pt x="43373588" y="0"/>
                  </a:lnTo>
                  <a:lnTo>
                    <a:pt x="0" y="0"/>
                  </a:lnTo>
                  <a:close/>
                  <a:moveTo>
                    <a:pt x="43312628" y="23941993"/>
                  </a:moveTo>
                  <a:lnTo>
                    <a:pt x="59690" y="23941993"/>
                  </a:lnTo>
                  <a:lnTo>
                    <a:pt x="59690" y="59690"/>
                  </a:lnTo>
                  <a:lnTo>
                    <a:pt x="43312628" y="59690"/>
                  </a:lnTo>
                  <a:lnTo>
                    <a:pt x="43312628" y="23941993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31893" y="378049"/>
            <a:ext cx="494695" cy="49469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12095" y="378049"/>
            <a:ext cx="494695" cy="49469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>
                <a:alpha val="2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910940" y="378049"/>
            <a:ext cx="494695" cy="49469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472499" y="378049"/>
            <a:ext cx="494695" cy="49469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9E265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052701" y="378049"/>
            <a:ext cx="494695" cy="49469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6C4">
                <a:alpha val="19608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4514710" y="93040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Customer Segments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59068" y="93040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Value Proportions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29745" y="423271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Channels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69341" y="5689163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Key Resources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9139" y="93040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Key Partners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5687" y="47903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35889" y="47903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34734" y="47903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96293" y="47903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976495" y="47903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07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33397" y="1990101"/>
            <a:ext cx="1350854" cy="1350854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33397" y="3535156"/>
            <a:ext cx="1350854" cy="1350854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33397" y="5075449"/>
            <a:ext cx="1350854" cy="1350854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2074229" y="1992482"/>
            <a:ext cx="1350854" cy="1350854"/>
            <a:chOff x="0" y="0"/>
            <a:chExt cx="1913890" cy="19138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074229" y="3535156"/>
            <a:ext cx="1350854" cy="1350854"/>
            <a:chOff x="0" y="0"/>
            <a:chExt cx="1913890" cy="19138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2074229" y="5077831"/>
            <a:ext cx="1350854" cy="1350854"/>
            <a:chOff x="0" y="0"/>
            <a:chExt cx="1913890" cy="19138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>
                <a:alpha val="29804"/>
              </a:srgbClr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533397" y="2455978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insurance providers.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312095" y="5139238"/>
            <a:ext cx="494695" cy="494695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>
                <a:alpha val="40000"/>
              </a:srgbClr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0929745" y="93040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Customer Relationships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235889" y="5240218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03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2472499" y="3682794"/>
            <a:ext cx="494695" cy="494695"/>
            <a:chOff x="0" y="0"/>
            <a:chExt cx="6350000" cy="635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037">
                <a:alpha val="19608"/>
              </a:srgbClr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3793154" y="930409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Key Activities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396293" y="3783774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06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546445" y="7321426"/>
            <a:ext cx="494695" cy="494695"/>
            <a:chOff x="0" y="0"/>
            <a:chExt cx="6350000" cy="63500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117346" y="7407150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Cost Structure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70239" y="7422406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08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9498942" y="7311900"/>
            <a:ext cx="494695" cy="494695"/>
            <a:chOff x="0" y="0"/>
            <a:chExt cx="6350000" cy="63500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5757">
                <a:alpha val="29804"/>
              </a:srgbClr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9422736" y="7412880"/>
            <a:ext cx="64710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 Bold"/>
              </a:rPr>
              <a:t>09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088893" y="7369050"/>
            <a:ext cx="358020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Revenue Streams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4113599" y="1900804"/>
            <a:ext cx="1350854" cy="1350854"/>
            <a:chOff x="0" y="0"/>
            <a:chExt cx="1913890" cy="191389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DE59">
                <a:alpha val="29804"/>
              </a:srgbClr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5654431" y="1903185"/>
            <a:ext cx="1350854" cy="1350854"/>
            <a:chOff x="0" y="0"/>
            <a:chExt cx="1913890" cy="191389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DE59">
                <a:alpha val="29804"/>
              </a:srgbClr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4113599" y="6363690"/>
            <a:ext cx="1350854" cy="1350854"/>
            <a:chOff x="0" y="0"/>
            <a:chExt cx="1913890" cy="191389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BD59">
                <a:alpha val="40000"/>
              </a:srgbClr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5654431" y="6366072"/>
            <a:ext cx="1350854" cy="1350854"/>
            <a:chOff x="0" y="0"/>
            <a:chExt cx="1913890" cy="191389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BD59">
                <a:alpha val="40000"/>
              </a:srgbClr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7712445" y="1992482"/>
            <a:ext cx="1350854" cy="1350854"/>
            <a:chOff x="0" y="0"/>
            <a:chExt cx="1913890" cy="191389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7712445" y="3537538"/>
            <a:ext cx="1350854" cy="1350854"/>
            <a:chOff x="0" y="0"/>
            <a:chExt cx="1913890" cy="191389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7712445" y="5077831"/>
            <a:ext cx="1350854" cy="1350854"/>
            <a:chOff x="0" y="0"/>
            <a:chExt cx="1913890" cy="191389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9253276" y="1994863"/>
            <a:ext cx="1350854" cy="1350854"/>
            <a:chOff x="0" y="0"/>
            <a:chExt cx="1913890" cy="191389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9253276" y="3537538"/>
            <a:ext cx="1350854" cy="1350854"/>
            <a:chOff x="0" y="0"/>
            <a:chExt cx="1913890" cy="191389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9253276" y="5080212"/>
            <a:ext cx="1350854" cy="1350854"/>
            <a:chOff x="0" y="0"/>
            <a:chExt cx="1913890" cy="191389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B6CE6">
                <a:alpha val="29804"/>
              </a:srgbClr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1372453" y="1903185"/>
            <a:ext cx="1350854" cy="1350854"/>
            <a:chOff x="0" y="0"/>
            <a:chExt cx="1913890" cy="191389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9E265">
                <a:alpha val="29804"/>
              </a:srgbClr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2913284" y="1905567"/>
            <a:ext cx="1350854" cy="1350854"/>
            <a:chOff x="0" y="0"/>
            <a:chExt cx="1913890" cy="191389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C9E265">
                <a:alpha val="29804"/>
              </a:srgbClr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1372453" y="5202846"/>
            <a:ext cx="1350854" cy="1350854"/>
            <a:chOff x="0" y="0"/>
            <a:chExt cx="1913890" cy="191389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008037">
                <a:alpha val="19608"/>
              </a:srgbClr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2913284" y="5205228"/>
            <a:ext cx="1350854" cy="1350854"/>
            <a:chOff x="0" y="0"/>
            <a:chExt cx="1913890" cy="191389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008037">
                <a:alpha val="19608"/>
              </a:srgbClr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542922" y="8181270"/>
            <a:ext cx="1350854" cy="1350854"/>
            <a:chOff x="0" y="0"/>
            <a:chExt cx="1913890" cy="191389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grpSp>
        <p:nvGrpSpPr>
          <p:cNvPr id="83" name="Group 83"/>
          <p:cNvGrpSpPr/>
          <p:nvPr/>
        </p:nvGrpSpPr>
        <p:grpSpPr>
          <a:xfrm>
            <a:off x="2083754" y="8183651"/>
            <a:ext cx="1350854" cy="1350854"/>
            <a:chOff x="0" y="0"/>
            <a:chExt cx="1913890" cy="191389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3628443" y="8183651"/>
            <a:ext cx="1350854" cy="1350854"/>
            <a:chOff x="0" y="0"/>
            <a:chExt cx="1913890" cy="191389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grpSp>
        <p:nvGrpSpPr>
          <p:cNvPr id="87" name="Group 87"/>
          <p:cNvGrpSpPr/>
          <p:nvPr/>
        </p:nvGrpSpPr>
        <p:grpSpPr>
          <a:xfrm>
            <a:off x="5169274" y="8186032"/>
            <a:ext cx="1350854" cy="1350854"/>
            <a:chOff x="0" y="0"/>
            <a:chExt cx="1913890" cy="191389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grpSp>
        <p:nvGrpSpPr>
          <p:cNvPr id="89" name="Group 89"/>
          <p:cNvGrpSpPr/>
          <p:nvPr/>
        </p:nvGrpSpPr>
        <p:grpSpPr>
          <a:xfrm>
            <a:off x="6710629" y="8186032"/>
            <a:ext cx="1350854" cy="1350854"/>
            <a:chOff x="0" y="0"/>
            <a:chExt cx="1913890" cy="191389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271FF">
                <a:alpha val="19608"/>
              </a:srgbClr>
            </a:solidFill>
          </p:spPr>
        </p:sp>
      </p:grpSp>
      <p:grpSp>
        <p:nvGrpSpPr>
          <p:cNvPr id="91" name="Group 91"/>
          <p:cNvGrpSpPr/>
          <p:nvPr/>
        </p:nvGrpSpPr>
        <p:grpSpPr>
          <a:xfrm>
            <a:off x="9500891" y="8176507"/>
            <a:ext cx="1350854" cy="1350854"/>
            <a:chOff x="0" y="0"/>
            <a:chExt cx="1913890" cy="191389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5757">
                <a:alpha val="29804"/>
              </a:srgbClr>
            </a:solidFill>
          </p:spPr>
        </p:sp>
      </p:grpSp>
      <p:grpSp>
        <p:nvGrpSpPr>
          <p:cNvPr id="93" name="Group 93"/>
          <p:cNvGrpSpPr/>
          <p:nvPr/>
        </p:nvGrpSpPr>
        <p:grpSpPr>
          <a:xfrm>
            <a:off x="11041722" y="8178888"/>
            <a:ext cx="1350854" cy="1350854"/>
            <a:chOff x="0" y="0"/>
            <a:chExt cx="1913890" cy="191389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5757">
                <a:alpha val="29804"/>
              </a:srgbClr>
            </a:solidFill>
          </p:spPr>
        </p:sp>
      </p:grpSp>
      <p:grpSp>
        <p:nvGrpSpPr>
          <p:cNvPr id="95" name="Group 95"/>
          <p:cNvGrpSpPr/>
          <p:nvPr/>
        </p:nvGrpSpPr>
        <p:grpSpPr>
          <a:xfrm>
            <a:off x="12586411" y="8178888"/>
            <a:ext cx="1350854" cy="1350854"/>
            <a:chOff x="0" y="0"/>
            <a:chExt cx="1913890" cy="191389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5757">
                <a:alpha val="29804"/>
              </a:srgbClr>
            </a:solidFill>
          </p:spPr>
        </p:sp>
      </p:grpSp>
      <p:grpSp>
        <p:nvGrpSpPr>
          <p:cNvPr id="97" name="Group 97"/>
          <p:cNvGrpSpPr/>
          <p:nvPr/>
        </p:nvGrpSpPr>
        <p:grpSpPr>
          <a:xfrm>
            <a:off x="14127243" y="8181270"/>
            <a:ext cx="1350854" cy="1350854"/>
            <a:chOff x="0" y="0"/>
            <a:chExt cx="1913890" cy="191389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5757">
                <a:alpha val="29804"/>
              </a:srgbClr>
            </a:solidFill>
          </p:spPr>
        </p:sp>
      </p:grpSp>
      <p:sp>
        <p:nvSpPr>
          <p:cNvPr id="99" name="TextBox 99"/>
          <p:cNvSpPr txBox="1"/>
          <p:nvPr/>
        </p:nvSpPr>
        <p:spPr>
          <a:xfrm>
            <a:off x="2070825" y="2535031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driving schools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533397" y="4001033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Automotive Manufacturers: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2074229" y="4001033"/>
            <a:ext cx="135085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Government transportation sector</a:t>
            </a:r>
          </a:p>
          <a:p>
            <a:pPr algn="ctr">
              <a:lnSpc>
                <a:spcPts val="1679"/>
              </a:lnSpc>
            </a:pPr>
            <a:endParaRPr lang="en-US" sz="1399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02" name="TextBox 102"/>
          <p:cNvSpPr txBox="1"/>
          <p:nvPr/>
        </p:nvSpPr>
        <p:spPr>
          <a:xfrm>
            <a:off x="533397" y="554132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Individuals</a:t>
            </a:r>
          </a:p>
          <a:p>
            <a:pPr algn="ctr">
              <a:lnSpc>
                <a:spcPts val="1679"/>
              </a:lnSpc>
            </a:pPr>
            <a:endParaRPr lang="en-US" sz="1399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03" name="TextBox 103"/>
          <p:cNvSpPr txBox="1"/>
          <p:nvPr/>
        </p:nvSpPr>
        <p:spPr>
          <a:xfrm>
            <a:off x="2074229" y="5376862"/>
            <a:ext cx="135085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Transportation and shipping companies</a:t>
            </a:r>
          </a:p>
          <a:p>
            <a:pPr algn="ctr">
              <a:lnSpc>
                <a:spcPts val="1679"/>
              </a:lnSpc>
            </a:pPr>
            <a:endParaRPr lang="en-US" sz="1399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04" name="TextBox 104"/>
          <p:cNvSpPr txBox="1"/>
          <p:nvPr/>
        </p:nvSpPr>
        <p:spPr>
          <a:xfrm>
            <a:off x="4122602" y="2090057"/>
            <a:ext cx="135085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Develop ML models to detect drowsiness and send alert levels to the driver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4118362" y="6826282"/>
            <a:ext cx="133394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ML Engineers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App developer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5659193" y="6914102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Hardware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5663956" y="2251190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initiates a graded alert levels system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7712445" y="2251190"/>
            <a:ext cx="135085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 Enhanced Safety and Accident Prevention.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9253276" y="2325481"/>
            <a:ext cx="135085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Seamless Integration and User-Friendly Design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7712445" y="3933886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Drowsiness Prevention for Focused Driving: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9253799" y="3896258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Real-time Alerts for Proactive Intervention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7712445" y="5376862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Advanced Drowsiness Detection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9272849" y="5453062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Cost-Effective and Versatile Solution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1368992" y="2369062"/>
            <a:ext cx="1367523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Self services 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(Feedback,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Review,Rating)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2913284" y="247105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App Support,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App Analytics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1368992" y="5668724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Social Media Advertising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2913284" y="5772594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Mobile App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854206" y="1905567"/>
            <a:ext cx="1350854" cy="1350854"/>
            <a:chOff x="0" y="0"/>
            <a:chExt cx="1913890" cy="191389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66C4">
                <a:alpha val="19608"/>
              </a:srgbClr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4854206" y="3450622"/>
            <a:ext cx="1350854" cy="1350854"/>
            <a:chOff x="0" y="0"/>
            <a:chExt cx="1913890" cy="191389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66C4">
                <a:alpha val="19608"/>
              </a:srgbClr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6395037" y="1907948"/>
            <a:ext cx="1350854" cy="1350854"/>
            <a:chOff x="0" y="0"/>
            <a:chExt cx="1913890" cy="191389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66C4">
                <a:alpha val="19608"/>
              </a:srgbClr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6395037" y="3450622"/>
            <a:ext cx="1350854" cy="1350854"/>
            <a:chOff x="0" y="0"/>
            <a:chExt cx="1913890" cy="1913890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66C4">
                <a:alpha val="19608"/>
              </a:srgbClr>
            </a:solidFill>
          </p:spPr>
        </p:sp>
      </p:grpSp>
      <p:sp>
        <p:nvSpPr>
          <p:cNvPr id="126" name="TextBox 126"/>
          <p:cNvSpPr txBox="1"/>
          <p:nvPr/>
        </p:nvSpPr>
        <p:spPr>
          <a:xfrm>
            <a:off x="14854206" y="247383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Individuals </a:t>
            </a:r>
          </a:p>
          <a:p>
            <a:pPr algn="ctr">
              <a:lnSpc>
                <a:spcPts val="1679"/>
              </a:lnSpc>
            </a:pPr>
            <a:endParaRPr lang="en-US" sz="1399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27" name="TextBox 127"/>
          <p:cNvSpPr txBox="1"/>
          <p:nvPr/>
        </p:nvSpPr>
        <p:spPr>
          <a:xfrm>
            <a:off x="16395037" y="2373825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Taxi Drivers</a:t>
            </a:r>
          </a:p>
          <a:p>
            <a:pPr algn="ctr">
              <a:lnSpc>
                <a:spcPts val="1679"/>
              </a:lnSpc>
            </a:pPr>
            <a:endParaRPr lang="en-US" sz="1399">
              <a:solidFill>
                <a:srgbClr val="000000"/>
              </a:solidFill>
              <a:latin typeface="Nunito"/>
            </a:endParaRPr>
          </a:p>
        </p:txBody>
      </p:sp>
      <p:sp>
        <p:nvSpPr>
          <p:cNvPr id="128" name="TextBox 128"/>
          <p:cNvSpPr txBox="1"/>
          <p:nvPr/>
        </p:nvSpPr>
        <p:spPr>
          <a:xfrm>
            <a:off x="14854206" y="3916499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Long-Distance Truck Drivers.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6395037" y="3791483"/>
            <a:ext cx="13508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Parents distracted by children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542922" y="864714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Mobile app development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2083754" y="8647147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Cloud hosting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3628443" y="8656672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Marketing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5169274" y="8656672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Server maintance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6710629" y="8767762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Hardware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9500891" y="8647147"/>
            <a:ext cx="1350854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subscription 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1050048" y="864714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partnership and collaboration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12586411" y="864714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collaborate with driving schools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4127243" y="8647147"/>
            <a:ext cx="135085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000000"/>
                </a:solidFill>
                <a:latin typeface="Nunito"/>
              </a:rPr>
              <a:t>data analytics services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9974" y="8221341"/>
            <a:ext cx="14181591" cy="1036959"/>
            <a:chOff x="0" y="0"/>
            <a:chExt cx="3735069" cy="273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5069" cy="273109"/>
            </a:xfrm>
            <a:custGeom>
              <a:avLst/>
              <a:gdLst/>
              <a:ahLst/>
              <a:cxnLst/>
              <a:rect l="l" t="t" r="r" b="b"/>
              <a:pathLst>
                <a:path w="3735069" h="273109">
                  <a:moveTo>
                    <a:pt x="0" y="0"/>
                  </a:moveTo>
                  <a:lnTo>
                    <a:pt x="3735069" y="0"/>
                  </a:lnTo>
                  <a:lnTo>
                    <a:pt x="3735069" y="273109"/>
                  </a:lnTo>
                  <a:lnTo>
                    <a:pt x="0" y="273109"/>
                  </a:lnTo>
                  <a:close/>
                </a:path>
              </a:pathLst>
            </a:custGeom>
            <a:solidFill>
              <a:srgbClr val="9B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35069" cy="33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32110" y="-8259"/>
            <a:ext cx="1293752" cy="8076298"/>
            <a:chOff x="0" y="0"/>
            <a:chExt cx="340741" cy="21270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0741" cy="2127091"/>
            </a:xfrm>
            <a:custGeom>
              <a:avLst/>
              <a:gdLst/>
              <a:ahLst/>
              <a:cxnLst/>
              <a:rect l="l" t="t" r="r" b="b"/>
              <a:pathLst>
                <a:path w="340741" h="2127091">
                  <a:moveTo>
                    <a:pt x="0" y="0"/>
                  </a:moveTo>
                  <a:lnTo>
                    <a:pt x="340741" y="0"/>
                  </a:lnTo>
                  <a:lnTo>
                    <a:pt x="340741" y="2127091"/>
                  </a:lnTo>
                  <a:lnTo>
                    <a:pt x="0" y="2127091"/>
                  </a:lnTo>
                  <a:close/>
                </a:path>
              </a:pathLst>
            </a:custGeom>
            <a:solidFill>
              <a:srgbClr val="9B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40741" cy="2184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81470" y="6306460"/>
            <a:ext cx="4991630" cy="3523159"/>
            <a:chOff x="0" y="0"/>
            <a:chExt cx="6655506" cy="469754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802" r="2802"/>
            <a:stretch>
              <a:fillRect/>
            </a:stretch>
          </p:blipFill>
          <p:spPr>
            <a:xfrm>
              <a:off x="0" y="0"/>
              <a:ext cx="6655506" cy="469754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28700" y="1028700"/>
            <a:ext cx="995872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9B0000"/>
                </a:solidFill>
                <a:latin typeface="Inter Ultra-Bold"/>
              </a:rPr>
              <a:t>Market Opportunity</a:t>
            </a:r>
          </a:p>
          <a:p>
            <a:pPr algn="l">
              <a:lnSpc>
                <a:spcPts val="6000"/>
              </a:lnSpc>
            </a:pPr>
            <a:endParaRPr lang="en-US" sz="5000">
              <a:solidFill>
                <a:srgbClr val="9B0000"/>
              </a:solidFill>
              <a:latin typeface="Inter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2583595"/>
            <a:ext cx="11369513" cy="480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139" lvl="1" indent="-268569" algn="l">
              <a:lnSpc>
                <a:spcPts val="3483"/>
              </a:lnSpc>
              <a:buFont typeface="Arial"/>
              <a:buChar char="•"/>
            </a:pPr>
            <a:r>
              <a:rPr lang="en-US" sz="2487">
                <a:solidFill>
                  <a:srgbClr val="0D0D0D"/>
                </a:solidFill>
                <a:latin typeface="Montserrat Classic"/>
              </a:rPr>
              <a:t>The </a:t>
            </a:r>
            <a:r>
              <a:rPr lang="en-US" sz="2487">
                <a:solidFill>
                  <a:srgbClr val="A60000"/>
                </a:solidFill>
                <a:latin typeface="Montserrat Classic Bold"/>
              </a:rPr>
              <a:t>global market for driver safety solutions is growing</a:t>
            </a:r>
            <a:r>
              <a:rPr lang="en-US" sz="2487">
                <a:solidFill>
                  <a:srgbClr val="0D0D0D"/>
                </a:solidFill>
                <a:latin typeface="Montserrat Classic"/>
              </a:rPr>
              <a:t> rapidly.</a:t>
            </a:r>
          </a:p>
          <a:p>
            <a:pPr algn="l">
              <a:lnSpc>
                <a:spcPts val="3483"/>
              </a:lnSpc>
            </a:pPr>
            <a:endParaRPr lang="en-US" sz="2487">
              <a:solidFill>
                <a:srgbClr val="0D0D0D"/>
              </a:solidFill>
              <a:latin typeface="Montserrat Classic"/>
            </a:endParaRPr>
          </a:p>
          <a:p>
            <a:pPr marL="537139" lvl="1" indent="-268569" algn="l">
              <a:lnSpc>
                <a:spcPts val="3483"/>
              </a:lnSpc>
              <a:buFont typeface="Arial"/>
              <a:buChar char="•"/>
            </a:pPr>
            <a:r>
              <a:rPr lang="en-US" sz="2487">
                <a:solidFill>
                  <a:srgbClr val="0D0D0D"/>
                </a:solidFill>
                <a:latin typeface="Montserrat Classic"/>
              </a:rPr>
              <a:t>Increasing awareness and regulations related to driver safety create a favorable market environment.</a:t>
            </a:r>
          </a:p>
          <a:p>
            <a:pPr algn="l">
              <a:lnSpc>
                <a:spcPts val="3483"/>
              </a:lnSpc>
            </a:pPr>
            <a:endParaRPr lang="en-US" sz="2487">
              <a:solidFill>
                <a:srgbClr val="0D0D0D"/>
              </a:solidFill>
              <a:latin typeface="Montserrat Classic"/>
            </a:endParaRPr>
          </a:p>
          <a:p>
            <a:pPr marL="537139" lvl="1" indent="-268569" algn="l">
              <a:lnSpc>
                <a:spcPts val="3483"/>
              </a:lnSpc>
              <a:buFont typeface="Arial"/>
              <a:buChar char="•"/>
            </a:pPr>
            <a:r>
              <a:rPr lang="en-US" sz="2487">
                <a:solidFill>
                  <a:srgbClr val="0D0D0D"/>
                </a:solidFill>
                <a:latin typeface="Montserrat Classic"/>
              </a:rPr>
              <a:t>Our solution addresses </a:t>
            </a:r>
            <a:r>
              <a:rPr lang="en-US" sz="2487">
                <a:solidFill>
                  <a:srgbClr val="A60000"/>
                </a:solidFill>
                <a:latin typeface="Montserrat Classic Bold"/>
              </a:rPr>
              <a:t>a critical need in the market</a:t>
            </a:r>
            <a:r>
              <a:rPr lang="en-US" sz="2487">
                <a:solidFill>
                  <a:srgbClr val="0D0D0D"/>
                </a:solidFill>
                <a:latin typeface="Montserrat Classic"/>
              </a:rPr>
              <a:t> for accurate drowsiness detection.</a:t>
            </a:r>
          </a:p>
          <a:p>
            <a:pPr algn="l">
              <a:lnSpc>
                <a:spcPts val="3483"/>
              </a:lnSpc>
            </a:pPr>
            <a:endParaRPr lang="en-US" sz="2487">
              <a:solidFill>
                <a:srgbClr val="0D0D0D"/>
              </a:solidFill>
              <a:latin typeface="Montserrat Classic"/>
            </a:endParaRPr>
          </a:p>
          <a:p>
            <a:pPr marL="537139" lvl="1" indent="-268569" algn="l">
              <a:lnSpc>
                <a:spcPts val="3483"/>
              </a:lnSpc>
              <a:buFont typeface="Arial"/>
              <a:buChar char="•"/>
            </a:pPr>
            <a:r>
              <a:rPr lang="en-US" sz="2487">
                <a:solidFill>
                  <a:srgbClr val="0D0D0D"/>
                </a:solidFill>
                <a:latin typeface="Montserrat Classic"/>
              </a:rPr>
              <a:t>Eye Route has the potential for widespread adoption among </a:t>
            </a:r>
            <a:r>
              <a:rPr lang="en-US" sz="2487">
                <a:solidFill>
                  <a:srgbClr val="A60000"/>
                </a:solidFill>
                <a:latin typeface="Montserrat Classic"/>
              </a:rPr>
              <a:t>individual drivers</a:t>
            </a:r>
            <a:r>
              <a:rPr lang="en-US" sz="2487">
                <a:solidFill>
                  <a:srgbClr val="0D0D0D"/>
                </a:solidFill>
                <a:latin typeface="Montserrat Classic"/>
              </a:rPr>
              <a:t>, </a:t>
            </a:r>
            <a:r>
              <a:rPr lang="en-US" sz="2487">
                <a:solidFill>
                  <a:srgbClr val="A60000"/>
                </a:solidFill>
                <a:latin typeface="Montserrat Classic"/>
              </a:rPr>
              <a:t>fleet operators</a:t>
            </a:r>
            <a:r>
              <a:rPr lang="en-US" sz="2487">
                <a:solidFill>
                  <a:srgbClr val="0D0D0D"/>
                </a:solidFill>
                <a:latin typeface="Montserrat Classic"/>
              </a:rPr>
              <a:t>, and</a:t>
            </a:r>
            <a:r>
              <a:rPr lang="en-US" sz="2487">
                <a:solidFill>
                  <a:srgbClr val="A60000"/>
                </a:solidFill>
                <a:latin typeface="Montserrat Classic"/>
              </a:rPr>
              <a:t> ridesharing services</a:t>
            </a:r>
            <a:r>
              <a:rPr lang="en-US" sz="2487">
                <a:solidFill>
                  <a:srgbClr val="0D0D0D"/>
                </a:solidFill>
                <a:latin typeface="Montserrat Classic"/>
              </a:rPr>
              <a:t>.</a:t>
            </a:r>
          </a:p>
          <a:p>
            <a:pPr algn="l">
              <a:lnSpc>
                <a:spcPts val="3483"/>
              </a:lnSpc>
            </a:pPr>
            <a:endParaRPr lang="en-US" sz="2487">
              <a:solidFill>
                <a:srgbClr val="0D0D0D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1494018"/>
            <a:ext cx="12164941" cy="3649482"/>
          </a:xfrm>
          <a:custGeom>
            <a:avLst/>
            <a:gdLst/>
            <a:ahLst/>
            <a:cxnLst/>
            <a:rect l="l" t="t" r="r" b="b"/>
            <a:pathLst>
              <a:path w="12164941" h="3649482">
                <a:moveTo>
                  <a:pt x="12164941" y="0"/>
                </a:moveTo>
                <a:lnTo>
                  <a:pt x="0" y="0"/>
                </a:lnTo>
                <a:lnTo>
                  <a:pt x="0" y="3649482"/>
                </a:lnTo>
                <a:lnTo>
                  <a:pt x="12164941" y="3649482"/>
                </a:lnTo>
                <a:lnTo>
                  <a:pt x="121649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A6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07036" y="4498621"/>
            <a:ext cx="12419435" cy="162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Inter Bold"/>
              </a:rPr>
              <a:t>How can the Route Eye System help develop Egypt's Vision 2030 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38118" y="1028700"/>
            <a:ext cx="5414848" cy="4350419"/>
            <a:chOff x="0" y="0"/>
            <a:chExt cx="7219798" cy="5800559"/>
          </a:xfrm>
        </p:grpSpPr>
        <p:sp>
          <p:nvSpPr>
            <p:cNvPr id="4" name="Freeform 4"/>
            <p:cNvSpPr/>
            <p:nvPr/>
          </p:nvSpPr>
          <p:spPr>
            <a:xfrm>
              <a:off x="0" y="527666"/>
              <a:ext cx="7219798" cy="4043087"/>
            </a:xfrm>
            <a:custGeom>
              <a:avLst/>
              <a:gdLst/>
              <a:ahLst/>
              <a:cxnLst/>
              <a:rect l="l" t="t" r="r" b="b"/>
              <a:pathLst>
                <a:path w="7219798" h="4043087">
                  <a:moveTo>
                    <a:pt x="0" y="0"/>
                  </a:moveTo>
                  <a:lnTo>
                    <a:pt x="7219798" y="0"/>
                  </a:lnTo>
                  <a:lnTo>
                    <a:pt x="7219798" y="4043087"/>
                  </a:lnTo>
                  <a:lnTo>
                    <a:pt x="0" y="404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84870" y="0"/>
              <a:ext cx="5800559" cy="5800559"/>
            </a:xfrm>
            <a:custGeom>
              <a:avLst/>
              <a:gdLst/>
              <a:ahLst/>
              <a:cxnLst/>
              <a:rect l="l" t="t" r="r" b="b"/>
              <a:pathLst>
                <a:path w="5800559" h="5800559">
                  <a:moveTo>
                    <a:pt x="0" y="0"/>
                  </a:moveTo>
                  <a:lnTo>
                    <a:pt x="5800559" y="0"/>
                  </a:lnTo>
                  <a:lnTo>
                    <a:pt x="5800559" y="5800559"/>
                  </a:lnTo>
                  <a:lnTo>
                    <a:pt x="0" y="580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701730" y="3203910"/>
            <a:ext cx="9306259" cy="5628710"/>
            <a:chOff x="0" y="0"/>
            <a:chExt cx="12408346" cy="750494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891629" cy="3385445"/>
              <a:chOff x="0" y="0"/>
              <a:chExt cx="991873" cy="86286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256262" y="0"/>
              <a:ext cx="3891629" cy="3385445"/>
              <a:chOff x="0" y="0"/>
              <a:chExt cx="991873" cy="8628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4150067"/>
              <a:ext cx="3891629" cy="3354880"/>
              <a:chOff x="0" y="0"/>
              <a:chExt cx="991873" cy="8550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256262" y="4150067"/>
              <a:ext cx="3891629" cy="3354880"/>
              <a:chOff x="0" y="0"/>
              <a:chExt cx="991873" cy="85507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8516716" y="0"/>
              <a:ext cx="3891629" cy="3385445"/>
              <a:chOff x="0" y="0"/>
              <a:chExt cx="991873" cy="8628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516716" y="4150067"/>
              <a:ext cx="3891629" cy="3354880"/>
              <a:chOff x="0" y="0"/>
              <a:chExt cx="991873" cy="8550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19370" y="1124441"/>
              <a:ext cx="3452890" cy="1098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Enhancing Road Safety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475632" y="840730"/>
              <a:ext cx="3452890" cy="16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Improving Transportation Efficiency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475632" y="4975514"/>
              <a:ext cx="3452890" cy="16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International Collaboration and Partnerships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19370" y="4975514"/>
              <a:ext cx="3452890" cy="16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Adoption of Advanced Technologies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736086" y="4975514"/>
              <a:ext cx="3452890" cy="16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Digital Transformation and Innovation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736086" y="840730"/>
              <a:ext cx="3452890" cy="16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443">
                  <a:solidFill>
                    <a:srgbClr val="FFFFFF"/>
                  </a:solidFill>
                  <a:latin typeface="DM Sans Bold"/>
                </a:rPr>
                <a:t>Reduction in Traffic Accidents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53606"/>
            <a:ext cx="15769125" cy="5033394"/>
            <a:chOff x="0" y="0"/>
            <a:chExt cx="11246308" cy="3589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46307" cy="3589742"/>
            </a:xfrm>
            <a:custGeom>
              <a:avLst/>
              <a:gdLst/>
              <a:ahLst/>
              <a:cxnLst/>
              <a:rect l="l" t="t" r="r" b="b"/>
              <a:pathLst>
                <a:path w="11246307" h="3589742">
                  <a:moveTo>
                    <a:pt x="0" y="0"/>
                  </a:moveTo>
                  <a:lnTo>
                    <a:pt x="11246307" y="0"/>
                  </a:lnTo>
                  <a:lnTo>
                    <a:pt x="11246307" y="3589742"/>
                  </a:lnTo>
                  <a:lnTo>
                    <a:pt x="0" y="3589742"/>
                  </a:lnTo>
                  <a:close/>
                </a:path>
              </a:pathLst>
            </a:custGeom>
            <a:solidFill>
              <a:srgbClr val="A6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579804" y="1028700"/>
            <a:ext cx="2679496" cy="5301843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135" r="-1012" b="-112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633819" y="3956457"/>
            <a:ext cx="2679496" cy="5301843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01" r="-100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630473" y="1028700"/>
            <a:ext cx="2679496" cy="5301843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b="-2754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671" y="5597374"/>
            <a:ext cx="1905709" cy="190570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671" y="7511400"/>
            <a:ext cx="1905709" cy="1905709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090836" y="923925"/>
            <a:ext cx="5523066" cy="315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2"/>
              </a:lnSpc>
            </a:pPr>
            <a:r>
              <a:rPr lang="en-US" sz="6051">
                <a:solidFill>
                  <a:srgbClr val="000000"/>
                </a:solidFill>
                <a:latin typeface="Dosis Ultra-Bold"/>
              </a:rPr>
              <a:t>ROUTE EYE</a:t>
            </a:r>
          </a:p>
          <a:p>
            <a:pPr algn="l">
              <a:lnSpc>
                <a:spcPts val="8472"/>
              </a:lnSpc>
            </a:pPr>
            <a:r>
              <a:rPr lang="en-US" sz="6051">
                <a:solidFill>
                  <a:srgbClr val="000000"/>
                </a:solidFill>
                <a:latin typeface="Dosis Ultra-Bold"/>
              </a:rPr>
              <a:t>APPLICATION</a:t>
            </a:r>
          </a:p>
          <a:p>
            <a:pPr algn="l">
              <a:lnSpc>
                <a:spcPts val="8472"/>
              </a:lnSpc>
            </a:pPr>
            <a:endParaRPr lang="en-US" sz="6051">
              <a:solidFill>
                <a:srgbClr val="000000"/>
              </a:solidFill>
              <a:latin typeface="Dosis Ultra-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754028" y="6265749"/>
            <a:ext cx="4876446" cy="10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 Classic Bold"/>
              </a:rPr>
              <a:t>The camera preview that provide real time detection, Start detection drowsy state then app in , Then send Alerts to the driver to attention,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54028" y="8321632"/>
            <a:ext cx="4545012" cy="10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 Classic Bold"/>
              </a:rPr>
              <a:t>Notification sent to those following the driver when a state of drowsiness is detected.</a:t>
            </a: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FFFFFF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5153" y="1455324"/>
            <a:ext cx="4567349" cy="766708"/>
            <a:chOff x="0" y="0"/>
            <a:chExt cx="1202923" cy="2019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2923" cy="201931"/>
            </a:xfrm>
            <a:custGeom>
              <a:avLst/>
              <a:gdLst/>
              <a:ahLst/>
              <a:cxnLst/>
              <a:rect l="l" t="t" r="r" b="b"/>
              <a:pathLst>
                <a:path w="1202923" h="201931">
                  <a:moveTo>
                    <a:pt x="11865" y="0"/>
                  </a:moveTo>
                  <a:lnTo>
                    <a:pt x="1191058" y="0"/>
                  </a:lnTo>
                  <a:cubicBezTo>
                    <a:pt x="1197611" y="0"/>
                    <a:pt x="1202923" y="5312"/>
                    <a:pt x="1202923" y="11865"/>
                  </a:cubicBezTo>
                  <a:lnTo>
                    <a:pt x="1202923" y="190066"/>
                  </a:lnTo>
                  <a:cubicBezTo>
                    <a:pt x="1202923" y="196619"/>
                    <a:pt x="1197611" y="201931"/>
                    <a:pt x="1191058" y="201931"/>
                  </a:cubicBezTo>
                  <a:lnTo>
                    <a:pt x="11865" y="201931"/>
                  </a:lnTo>
                  <a:cubicBezTo>
                    <a:pt x="8719" y="201931"/>
                    <a:pt x="5700" y="200681"/>
                    <a:pt x="3475" y="198456"/>
                  </a:cubicBezTo>
                  <a:cubicBezTo>
                    <a:pt x="1250" y="196231"/>
                    <a:pt x="0" y="193213"/>
                    <a:pt x="0" y="190066"/>
                  </a:cubicBezTo>
                  <a:lnTo>
                    <a:pt x="0" y="11865"/>
                  </a:lnTo>
                  <a:cubicBezTo>
                    <a:pt x="0" y="5312"/>
                    <a:pt x="5312" y="0"/>
                    <a:pt x="11865" y="0"/>
                  </a:cubicBezTo>
                  <a:close/>
                </a:path>
              </a:pathLst>
            </a:custGeom>
            <a:solidFill>
              <a:srgbClr val="A6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02923" cy="24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spc="9">
                  <a:solidFill>
                    <a:srgbClr val="FFFFFF"/>
                  </a:solidFill>
                  <a:latin typeface="Open Sans Bold"/>
                </a:rPr>
                <a:t>Our Team Members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148153">
            <a:off x="-520180" y="-3324031"/>
            <a:ext cx="7071608" cy="7035298"/>
            <a:chOff x="0" y="0"/>
            <a:chExt cx="4640128" cy="46163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072" cy="4616196"/>
            </a:xfrm>
            <a:custGeom>
              <a:avLst/>
              <a:gdLst/>
              <a:ahLst/>
              <a:cxnLst/>
              <a:rect l="l" t="t" r="r" b="b"/>
              <a:pathLst>
                <a:path w="4640072" h="4616196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60000"/>
            </a:solidFill>
          </p:spPr>
        </p:sp>
      </p:grpSp>
      <p:grpSp>
        <p:nvGrpSpPr>
          <p:cNvPr id="7" name="Group 7"/>
          <p:cNvGrpSpPr/>
          <p:nvPr/>
        </p:nvGrpSpPr>
        <p:grpSpPr>
          <a:xfrm rot="-148153">
            <a:off x="-4120583" y="492412"/>
            <a:ext cx="7105717" cy="7105717"/>
            <a:chOff x="0" y="0"/>
            <a:chExt cx="4662509" cy="46625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62424" cy="4662678"/>
            </a:xfrm>
            <a:custGeom>
              <a:avLst/>
              <a:gdLst/>
              <a:ahLst/>
              <a:cxnLst/>
              <a:rect l="l" t="t" r="r" b="b"/>
              <a:pathLst>
                <a:path w="4662424" h="4662678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</p:grpSp>
      <p:grpSp>
        <p:nvGrpSpPr>
          <p:cNvPr id="9" name="Group 9"/>
          <p:cNvGrpSpPr/>
          <p:nvPr/>
        </p:nvGrpSpPr>
        <p:grpSpPr>
          <a:xfrm rot="-142425">
            <a:off x="15564695" y="3570892"/>
            <a:ext cx="7071608" cy="7071608"/>
            <a:chOff x="0" y="0"/>
            <a:chExt cx="4640128" cy="46401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40072" cy="4640072"/>
            </a:xfrm>
            <a:custGeom>
              <a:avLst/>
              <a:gdLst/>
              <a:ahLst/>
              <a:cxnLst/>
              <a:rect l="l" t="t" r="r" b="b"/>
              <a:pathLst>
                <a:path w="4640072" h="4640072">
                  <a:moveTo>
                    <a:pt x="1592834" y="3047238"/>
                  </a:moveTo>
                  <a:cubicBezTo>
                    <a:pt x="1846834" y="3278124"/>
                    <a:pt x="1846834" y="3693668"/>
                    <a:pt x="1615948" y="3947541"/>
                  </a:cubicBezTo>
                  <a:cubicBezTo>
                    <a:pt x="2331593" y="4640072"/>
                    <a:pt x="2331593" y="4640072"/>
                    <a:pt x="2331593" y="4640072"/>
                  </a:cubicBezTo>
                  <a:cubicBezTo>
                    <a:pt x="3162681" y="3808984"/>
                    <a:pt x="3162681" y="3808984"/>
                    <a:pt x="3162681" y="3808984"/>
                  </a:cubicBezTo>
                  <a:cubicBezTo>
                    <a:pt x="3185795" y="3832098"/>
                    <a:pt x="3208909" y="3878199"/>
                    <a:pt x="3231896" y="3901313"/>
                  </a:cubicBezTo>
                  <a:cubicBezTo>
                    <a:pt x="3439668" y="4085971"/>
                    <a:pt x="3739769" y="4085971"/>
                    <a:pt x="3924427" y="3901313"/>
                  </a:cubicBezTo>
                  <a:cubicBezTo>
                    <a:pt x="4109085" y="3716655"/>
                    <a:pt x="4109085" y="3416554"/>
                    <a:pt x="3924427" y="3231896"/>
                  </a:cubicBezTo>
                  <a:cubicBezTo>
                    <a:pt x="3901313" y="3185668"/>
                    <a:pt x="3855212" y="3162681"/>
                    <a:pt x="3808984" y="3139567"/>
                  </a:cubicBezTo>
                  <a:cubicBezTo>
                    <a:pt x="4640072" y="2331593"/>
                    <a:pt x="4640072" y="2331593"/>
                    <a:pt x="4640072" y="2331593"/>
                  </a:cubicBezTo>
                  <a:cubicBezTo>
                    <a:pt x="3808984" y="1500505"/>
                    <a:pt x="3808984" y="1500505"/>
                    <a:pt x="3808984" y="1500505"/>
                  </a:cubicBezTo>
                  <a:cubicBezTo>
                    <a:pt x="3832098" y="1477391"/>
                    <a:pt x="3855212" y="1454277"/>
                    <a:pt x="3901313" y="1431290"/>
                  </a:cubicBezTo>
                  <a:cubicBezTo>
                    <a:pt x="4085971" y="1246632"/>
                    <a:pt x="4085971" y="946531"/>
                    <a:pt x="3901313" y="761873"/>
                  </a:cubicBezTo>
                  <a:cubicBezTo>
                    <a:pt x="3693541" y="577215"/>
                    <a:pt x="3393440" y="577215"/>
                    <a:pt x="3208782" y="761873"/>
                  </a:cubicBezTo>
                  <a:cubicBezTo>
                    <a:pt x="3185668" y="784987"/>
                    <a:pt x="3162554" y="808101"/>
                    <a:pt x="3139567" y="831088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0" y="2308479"/>
                    <a:pt x="0" y="2308479"/>
                    <a:pt x="0" y="2308479"/>
                  </a:cubicBezTo>
                  <a:cubicBezTo>
                    <a:pt x="715645" y="3024124"/>
                    <a:pt x="715645" y="3024124"/>
                    <a:pt x="715645" y="3024124"/>
                  </a:cubicBezTo>
                  <a:cubicBezTo>
                    <a:pt x="969645" y="2793238"/>
                    <a:pt x="1362075" y="2793238"/>
                    <a:pt x="1592834" y="3047238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142425">
            <a:off x="12063017" y="7447592"/>
            <a:ext cx="7071608" cy="7035298"/>
            <a:chOff x="0" y="0"/>
            <a:chExt cx="4640128" cy="4616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A60000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3436491" y="3860332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54653" y="3860332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69433" y="3860332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436491" y="6259066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54653" y="6259066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469433" y="6259066"/>
            <a:ext cx="2650260" cy="1180355"/>
          </a:xfrm>
          <a:custGeom>
            <a:avLst/>
            <a:gdLst/>
            <a:ahLst/>
            <a:cxnLst/>
            <a:rect l="l" t="t" r="r" b="b"/>
            <a:pathLst>
              <a:path w="2650260" h="1180355">
                <a:moveTo>
                  <a:pt x="0" y="0"/>
                </a:moveTo>
                <a:lnTo>
                  <a:pt x="2650260" y="0"/>
                </a:lnTo>
                <a:lnTo>
                  <a:pt x="2650260" y="1180355"/>
                </a:lnTo>
                <a:lnTo>
                  <a:pt x="0" y="11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r="-104976" b="-45690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902138" y="6729393"/>
            <a:ext cx="2225034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Mariam Osama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81579" y="6729393"/>
            <a:ext cx="2225034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Yousef Ibrahim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81579" y="4330659"/>
            <a:ext cx="2225034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Youssef Khalil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62719" y="6729393"/>
            <a:ext cx="2225034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Nawal Abdelkalek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61717" y="4330659"/>
            <a:ext cx="2837977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Mariam Al-hussiny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02138" y="4330659"/>
            <a:ext cx="2225034" cy="2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sz="2242" spc="-134">
                <a:solidFill>
                  <a:srgbClr val="A60000"/>
                </a:solidFill>
                <a:latin typeface="Canva Sans Bold"/>
              </a:rPr>
              <a:t>Mariam Ahmad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3170" y="-894963"/>
            <a:ext cx="18714340" cy="9543292"/>
            <a:chOff x="0" y="0"/>
            <a:chExt cx="4928880" cy="2513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25157" y="3633618"/>
            <a:ext cx="7837685" cy="15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A60000"/>
                </a:solidFill>
                <a:latin typeface="Alata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61193" y="5167490"/>
            <a:ext cx="532986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36464B"/>
                </a:solidFill>
                <a:latin typeface="Aileron Thin"/>
              </a:rPr>
              <a:t>I really appreciate your time.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577445"/>
            <a:ext cx="6461876" cy="173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Problem Statement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152140"/>
            <a:ext cx="16678893" cy="391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1" lvl="1" indent="-399416" algn="l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Montserrat Classic"/>
              </a:rPr>
              <a:t>Driver </a:t>
            </a:r>
            <a:r>
              <a:rPr lang="en-US" sz="3700">
                <a:solidFill>
                  <a:srgbClr val="A60000"/>
                </a:solidFill>
                <a:latin typeface="Montserrat Classic Bold"/>
              </a:rPr>
              <a:t>Drowsiness</a:t>
            </a:r>
            <a:r>
              <a:rPr lang="en-US" sz="3700">
                <a:solidFill>
                  <a:srgbClr val="000000"/>
                </a:solidFill>
                <a:latin typeface="Montserrat Classic"/>
              </a:rPr>
              <a:t> lead to accidents.</a:t>
            </a:r>
          </a:p>
          <a:p>
            <a:pPr algn="l">
              <a:lnSpc>
                <a:spcPts val="5180"/>
              </a:lnSpc>
              <a:spcBef>
                <a:spcPct val="0"/>
              </a:spcBef>
            </a:pPr>
            <a:endParaRPr lang="en-US" sz="3700">
              <a:solidFill>
                <a:srgbClr val="000000"/>
              </a:solidFill>
              <a:latin typeface="Montserrat Classic"/>
            </a:endParaRPr>
          </a:p>
          <a:p>
            <a:pPr marL="798831" lvl="1" indent="-399416" algn="l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Montserrat Classic"/>
              </a:rPr>
              <a:t>Existing solutions are often </a:t>
            </a:r>
            <a:r>
              <a:rPr lang="en-US" sz="3700">
                <a:solidFill>
                  <a:srgbClr val="A60000"/>
                </a:solidFill>
                <a:latin typeface="Montserrat Classic Bold"/>
              </a:rPr>
              <a:t>expensive or lack effectiveness</a:t>
            </a:r>
            <a:r>
              <a:rPr lang="en-US" sz="3700">
                <a:solidFill>
                  <a:srgbClr val="000000"/>
                </a:solidFill>
                <a:latin typeface="Montserrat Classic"/>
              </a:rPr>
              <a:t>.</a:t>
            </a:r>
          </a:p>
          <a:p>
            <a:pPr algn="l">
              <a:lnSpc>
                <a:spcPts val="5180"/>
              </a:lnSpc>
              <a:spcBef>
                <a:spcPct val="0"/>
              </a:spcBef>
            </a:pPr>
            <a:endParaRPr lang="en-US" sz="3700">
              <a:solidFill>
                <a:srgbClr val="000000"/>
              </a:solidFill>
              <a:latin typeface="Montserrat Classic"/>
            </a:endParaRPr>
          </a:p>
          <a:p>
            <a:pPr marL="798831" lvl="1" indent="-399416" algn="l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Montserrat Classic"/>
              </a:rPr>
              <a:t>Need for proactive accessible solutions for safer driving experiences.</a:t>
            </a:r>
          </a:p>
          <a:p>
            <a:pPr algn="l">
              <a:lnSpc>
                <a:spcPts val="5180"/>
              </a:lnSpc>
              <a:spcBef>
                <a:spcPct val="0"/>
              </a:spcBef>
            </a:pPr>
            <a:endParaRPr lang="en-US" sz="37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54148" y="1743075"/>
            <a:ext cx="5047593" cy="7722462"/>
            <a:chOff x="0" y="0"/>
            <a:chExt cx="4154170" cy="6355588"/>
          </a:xfrm>
        </p:grpSpPr>
        <p:sp>
          <p:nvSpPr>
            <p:cNvPr id="3" name="Freeform 3"/>
            <p:cNvSpPr/>
            <p:nvPr/>
          </p:nvSpPr>
          <p:spPr>
            <a:xfrm>
              <a:off x="-9398" y="-2667"/>
              <a:ext cx="4172966" cy="6361049"/>
            </a:xfrm>
            <a:custGeom>
              <a:avLst/>
              <a:gdLst/>
              <a:ahLst/>
              <a:cxnLst/>
              <a:rect l="l" t="t" r="r" b="b"/>
              <a:pathLst>
                <a:path w="4172966" h="6361049">
                  <a:moveTo>
                    <a:pt x="2754630" y="4616958"/>
                  </a:moveTo>
                  <a:cubicBezTo>
                    <a:pt x="2555875" y="4726432"/>
                    <a:pt x="2349373" y="4810760"/>
                    <a:pt x="2158492" y="4962398"/>
                  </a:cubicBezTo>
                  <a:cubicBezTo>
                    <a:pt x="2154555" y="4966589"/>
                    <a:pt x="2150745" y="4962398"/>
                    <a:pt x="2146808" y="4966589"/>
                  </a:cubicBezTo>
                  <a:cubicBezTo>
                    <a:pt x="2135124" y="4979289"/>
                    <a:pt x="2119503" y="4991862"/>
                    <a:pt x="2107819" y="5004562"/>
                  </a:cubicBezTo>
                  <a:cubicBezTo>
                    <a:pt x="2103882" y="5008753"/>
                    <a:pt x="2100072" y="5004562"/>
                    <a:pt x="2096135" y="5008753"/>
                  </a:cubicBezTo>
                  <a:cubicBezTo>
                    <a:pt x="2026031" y="5080381"/>
                    <a:pt x="1959737" y="5147818"/>
                    <a:pt x="1916938" y="5240401"/>
                  </a:cubicBezTo>
                  <a:cubicBezTo>
                    <a:pt x="1913001" y="5244592"/>
                    <a:pt x="1909191" y="5248783"/>
                    <a:pt x="1905254" y="5253101"/>
                  </a:cubicBezTo>
                  <a:cubicBezTo>
                    <a:pt x="1877949" y="5312029"/>
                    <a:pt x="1850644" y="5371084"/>
                    <a:pt x="1838960" y="5438394"/>
                  </a:cubicBezTo>
                  <a:cubicBezTo>
                    <a:pt x="1838960" y="5442585"/>
                    <a:pt x="1831213" y="5451094"/>
                    <a:pt x="1831213" y="5455285"/>
                  </a:cubicBezTo>
                  <a:cubicBezTo>
                    <a:pt x="1823466" y="5501640"/>
                    <a:pt x="1815592" y="5547995"/>
                    <a:pt x="1807845" y="5594350"/>
                  </a:cubicBezTo>
                  <a:cubicBezTo>
                    <a:pt x="1803908" y="5628005"/>
                    <a:pt x="1803908" y="5661787"/>
                    <a:pt x="1800098" y="5695442"/>
                  </a:cubicBezTo>
                  <a:cubicBezTo>
                    <a:pt x="1788414" y="5872353"/>
                    <a:pt x="1827403" y="6045073"/>
                    <a:pt x="1788414" y="6221984"/>
                  </a:cubicBezTo>
                  <a:cubicBezTo>
                    <a:pt x="1780667" y="6238875"/>
                    <a:pt x="1772793" y="6255639"/>
                    <a:pt x="1765046" y="6272530"/>
                  </a:cubicBezTo>
                  <a:cubicBezTo>
                    <a:pt x="1757299" y="6289421"/>
                    <a:pt x="1741678" y="6301994"/>
                    <a:pt x="1729994" y="6314694"/>
                  </a:cubicBezTo>
                  <a:cubicBezTo>
                    <a:pt x="1714373" y="6327394"/>
                    <a:pt x="1694942" y="6335776"/>
                    <a:pt x="1675384" y="6344158"/>
                  </a:cubicBezTo>
                  <a:cubicBezTo>
                    <a:pt x="1655953" y="6352540"/>
                    <a:pt x="1632585" y="6352540"/>
                    <a:pt x="1613027" y="6356858"/>
                  </a:cubicBezTo>
                  <a:cubicBezTo>
                    <a:pt x="1570228" y="6361049"/>
                    <a:pt x="1535049" y="6356858"/>
                    <a:pt x="1492250" y="6348476"/>
                  </a:cubicBezTo>
                  <a:cubicBezTo>
                    <a:pt x="1387094" y="6323203"/>
                    <a:pt x="1289685" y="6293739"/>
                    <a:pt x="1196086" y="6230493"/>
                  </a:cubicBezTo>
                  <a:cubicBezTo>
                    <a:pt x="1188339" y="6226302"/>
                    <a:pt x="1180465" y="6226302"/>
                    <a:pt x="1172718" y="6222111"/>
                  </a:cubicBezTo>
                  <a:cubicBezTo>
                    <a:pt x="845439" y="6032500"/>
                    <a:pt x="599948" y="5758688"/>
                    <a:pt x="389509" y="5417566"/>
                  </a:cubicBezTo>
                  <a:cubicBezTo>
                    <a:pt x="385572" y="5409184"/>
                    <a:pt x="385572" y="5404866"/>
                    <a:pt x="381762" y="5396484"/>
                  </a:cubicBezTo>
                  <a:cubicBezTo>
                    <a:pt x="171450" y="5046599"/>
                    <a:pt x="58420" y="4671695"/>
                    <a:pt x="23368" y="4271518"/>
                  </a:cubicBezTo>
                  <a:cubicBezTo>
                    <a:pt x="0" y="4027170"/>
                    <a:pt x="3937" y="3799713"/>
                    <a:pt x="50673" y="3551174"/>
                  </a:cubicBezTo>
                  <a:cubicBezTo>
                    <a:pt x="58420" y="3517519"/>
                    <a:pt x="66294" y="3487928"/>
                    <a:pt x="70104" y="3454273"/>
                  </a:cubicBezTo>
                  <a:cubicBezTo>
                    <a:pt x="132461" y="3172079"/>
                    <a:pt x="225933" y="2931922"/>
                    <a:pt x="377952" y="2683383"/>
                  </a:cubicBezTo>
                  <a:cubicBezTo>
                    <a:pt x="397383" y="2658110"/>
                    <a:pt x="413004" y="2632837"/>
                    <a:pt x="428625" y="2603373"/>
                  </a:cubicBezTo>
                  <a:cubicBezTo>
                    <a:pt x="549402" y="2426462"/>
                    <a:pt x="674116" y="2283206"/>
                    <a:pt x="829945" y="2144268"/>
                  </a:cubicBezTo>
                  <a:cubicBezTo>
                    <a:pt x="907923" y="2076831"/>
                    <a:pt x="978027" y="2022094"/>
                    <a:pt x="1059815" y="1963166"/>
                  </a:cubicBezTo>
                  <a:cubicBezTo>
                    <a:pt x="1106551" y="1933702"/>
                    <a:pt x="1145540" y="1904238"/>
                    <a:pt x="1192276" y="1874647"/>
                  </a:cubicBezTo>
                  <a:cubicBezTo>
                    <a:pt x="1227328" y="1853565"/>
                    <a:pt x="1258570" y="1836674"/>
                    <a:pt x="1289685" y="1815719"/>
                  </a:cubicBezTo>
                  <a:cubicBezTo>
                    <a:pt x="1535176" y="1668272"/>
                    <a:pt x="1780667" y="1579880"/>
                    <a:pt x="2014347" y="1398651"/>
                  </a:cubicBezTo>
                  <a:cubicBezTo>
                    <a:pt x="2018284" y="1394460"/>
                    <a:pt x="2022094" y="1398651"/>
                    <a:pt x="2026031" y="1394460"/>
                  </a:cubicBezTo>
                  <a:cubicBezTo>
                    <a:pt x="2037715" y="1381760"/>
                    <a:pt x="2053336" y="1369187"/>
                    <a:pt x="2065020" y="1356487"/>
                  </a:cubicBezTo>
                  <a:cubicBezTo>
                    <a:pt x="2068957" y="1352296"/>
                    <a:pt x="2072767" y="1356487"/>
                    <a:pt x="2076704" y="1352296"/>
                  </a:cubicBezTo>
                  <a:cubicBezTo>
                    <a:pt x="2146808" y="1280668"/>
                    <a:pt x="2213102" y="1213231"/>
                    <a:pt x="2255901" y="1120648"/>
                  </a:cubicBezTo>
                  <a:cubicBezTo>
                    <a:pt x="2259838" y="1116457"/>
                    <a:pt x="2263648" y="1112266"/>
                    <a:pt x="2267585" y="1107948"/>
                  </a:cubicBezTo>
                  <a:cubicBezTo>
                    <a:pt x="2294890" y="1049020"/>
                    <a:pt x="2322195" y="989965"/>
                    <a:pt x="2333879" y="922655"/>
                  </a:cubicBezTo>
                  <a:cubicBezTo>
                    <a:pt x="2333879" y="918464"/>
                    <a:pt x="2341626" y="909955"/>
                    <a:pt x="2341626" y="905764"/>
                  </a:cubicBezTo>
                  <a:cubicBezTo>
                    <a:pt x="2349373" y="859409"/>
                    <a:pt x="2357247" y="813054"/>
                    <a:pt x="2364994" y="766699"/>
                  </a:cubicBezTo>
                  <a:cubicBezTo>
                    <a:pt x="2368931" y="733044"/>
                    <a:pt x="2368931" y="699262"/>
                    <a:pt x="2372741" y="665607"/>
                  </a:cubicBezTo>
                  <a:cubicBezTo>
                    <a:pt x="2384425" y="488696"/>
                    <a:pt x="2345436" y="315976"/>
                    <a:pt x="2384425" y="139065"/>
                  </a:cubicBezTo>
                  <a:cubicBezTo>
                    <a:pt x="2392172" y="122174"/>
                    <a:pt x="2400046" y="105410"/>
                    <a:pt x="2407793" y="88519"/>
                  </a:cubicBezTo>
                  <a:cubicBezTo>
                    <a:pt x="2415540" y="71628"/>
                    <a:pt x="2431161" y="59055"/>
                    <a:pt x="2442845" y="46355"/>
                  </a:cubicBezTo>
                  <a:cubicBezTo>
                    <a:pt x="2458466" y="33655"/>
                    <a:pt x="2477897" y="25273"/>
                    <a:pt x="2497455" y="16891"/>
                  </a:cubicBezTo>
                  <a:cubicBezTo>
                    <a:pt x="2516886" y="8509"/>
                    <a:pt x="2540254" y="8509"/>
                    <a:pt x="2559812" y="4191"/>
                  </a:cubicBezTo>
                  <a:cubicBezTo>
                    <a:pt x="2602611" y="0"/>
                    <a:pt x="2637790" y="4191"/>
                    <a:pt x="2680589" y="12573"/>
                  </a:cubicBezTo>
                  <a:cubicBezTo>
                    <a:pt x="2785745" y="37846"/>
                    <a:pt x="2883154" y="67310"/>
                    <a:pt x="2976753" y="130556"/>
                  </a:cubicBezTo>
                  <a:cubicBezTo>
                    <a:pt x="2984500" y="134747"/>
                    <a:pt x="2992374" y="134747"/>
                    <a:pt x="3000121" y="138938"/>
                  </a:cubicBezTo>
                  <a:cubicBezTo>
                    <a:pt x="3327400" y="328549"/>
                    <a:pt x="3572891" y="602361"/>
                    <a:pt x="3783330" y="943483"/>
                  </a:cubicBezTo>
                  <a:cubicBezTo>
                    <a:pt x="3787267" y="951865"/>
                    <a:pt x="3787267" y="956183"/>
                    <a:pt x="3791077" y="964565"/>
                  </a:cubicBezTo>
                  <a:cubicBezTo>
                    <a:pt x="4001516" y="1314196"/>
                    <a:pt x="4114419" y="1689100"/>
                    <a:pt x="4149598" y="2089277"/>
                  </a:cubicBezTo>
                  <a:cubicBezTo>
                    <a:pt x="4172966" y="2333625"/>
                    <a:pt x="4169029" y="2561082"/>
                    <a:pt x="4122293" y="2809621"/>
                  </a:cubicBezTo>
                  <a:cubicBezTo>
                    <a:pt x="4114546" y="2843276"/>
                    <a:pt x="4106672" y="2872867"/>
                    <a:pt x="4102862" y="2906522"/>
                  </a:cubicBezTo>
                  <a:cubicBezTo>
                    <a:pt x="4040505" y="3188716"/>
                    <a:pt x="3947033" y="3428873"/>
                    <a:pt x="3795014" y="3677412"/>
                  </a:cubicBezTo>
                  <a:cubicBezTo>
                    <a:pt x="3775583" y="3702685"/>
                    <a:pt x="3759962" y="3727958"/>
                    <a:pt x="3744341" y="3757422"/>
                  </a:cubicBezTo>
                  <a:cubicBezTo>
                    <a:pt x="3491103" y="4128135"/>
                    <a:pt x="3171571" y="4389247"/>
                    <a:pt x="2801493" y="4587240"/>
                  </a:cubicBezTo>
                  <a:cubicBezTo>
                    <a:pt x="2785872" y="4595876"/>
                    <a:pt x="2770251" y="4608449"/>
                    <a:pt x="2754630" y="4616958"/>
                  </a:cubicBezTo>
                  <a:close/>
                </a:path>
              </a:pathLst>
            </a:custGeom>
            <a:blipFill>
              <a:blip r:embed="rId2"/>
              <a:stretch>
                <a:fillRect l="-78900" r="-5074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5338272" y="4889931"/>
            <a:ext cx="4726936" cy="7231880"/>
            <a:chOff x="0" y="0"/>
            <a:chExt cx="4154170" cy="6355588"/>
          </a:xfrm>
        </p:grpSpPr>
        <p:sp>
          <p:nvSpPr>
            <p:cNvPr id="5" name="Freeform 5"/>
            <p:cNvSpPr/>
            <p:nvPr/>
          </p:nvSpPr>
          <p:spPr>
            <a:xfrm>
              <a:off x="-9398" y="-2667"/>
              <a:ext cx="4172966" cy="6361049"/>
            </a:xfrm>
            <a:custGeom>
              <a:avLst/>
              <a:gdLst/>
              <a:ahLst/>
              <a:cxnLst/>
              <a:rect l="l" t="t" r="r" b="b"/>
              <a:pathLst>
                <a:path w="4172966" h="6361049">
                  <a:moveTo>
                    <a:pt x="2754630" y="4616958"/>
                  </a:moveTo>
                  <a:cubicBezTo>
                    <a:pt x="2555875" y="4726432"/>
                    <a:pt x="2349373" y="4810760"/>
                    <a:pt x="2158492" y="4962398"/>
                  </a:cubicBezTo>
                  <a:cubicBezTo>
                    <a:pt x="2154555" y="4966589"/>
                    <a:pt x="2150745" y="4962398"/>
                    <a:pt x="2146808" y="4966589"/>
                  </a:cubicBezTo>
                  <a:cubicBezTo>
                    <a:pt x="2135124" y="4979289"/>
                    <a:pt x="2119503" y="4991862"/>
                    <a:pt x="2107819" y="5004562"/>
                  </a:cubicBezTo>
                  <a:cubicBezTo>
                    <a:pt x="2103882" y="5008753"/>
                    <a:pt x="2100072" y="5004562"/>
                    <a:pt x="2096135" y="5008753"/>
                  </a:cubicBezTo>
                  <a:cubicBezTo>
                    <a:pt x="2026031" y="5080381"/>
                    <a:pt x="1959737" y="5147818"/>
                    <a:pt x="1916938" y="5240401"/>
                  </a:cubicBezTo>
                  <a:cubicBezTo>
                    <a:pt x="1913001" y="5244592"/>
                    <a:pt x="1909191" y="5248783"/>
                    <a:pt x="1905254" y="5253101"/>
                  </a:cubicBezTo>
                  <a:cubicBezTo>
                    <a:pt x="1877949" y="5312029"/>
                    <a:pt x="1850644" y="5371084"/>
                    <a:pt x="1838960" y="5438394"/>
                  </a:cubicBezTo>
                  <a:cubicBezTo>
                    <a:pt x="1838960" y="5442585"/>
                    <a:pt x="1831213" y="5451094"/>
                    <a:pt x="1831213" y="5455285"/>
                  </a:cubicBezTo>
                  <a:cubicBezTo>
                    <a:pt x="1823466" y="5501640"/>
                    <a:pt x="1815592" y="5547995"/>
                    <a:pt x="1807845" y="5594350"/>
                  </a:cubicBezTo>
                  <a:cubicBezTo>
                    <a:pt x="1803908" y="5628005"/>
                    <a:pt x="1803908" y="5661787"/>
                    <a:pt x="1800098" y="5695442"/>
                  </a:cubicBezTo>
                  <a:cubicBezTo>
                    <a:pt x="1788414" y="5872353"/>
                    <a:pt x="1827403" y="6045073"/>
                    <a:pt x="1788414" y="6221984"/>
                  </a:cubicBezTo>
                  <a:cubicBezTo>
                    <a:pt x="1780667" y="6238875"/>
                    <a:pt x="1772793" y="6255639"/>
                    <a:pt x="1765046" y="6272530"/>
                  </a:cubicBezTo>
                  <a:cubicBezTo>
                    <a:pt x="1757299" y="6289421"/>
                    <a:pt x="1741678" y="6301994"/>
                    <a:pt x="1729994" y="6314694"/>
                  </a:cubicBezTo>
                  <a:cubicBezTo>
                    <a:pt x="1714373" y="6327394"/>
                    <a:pt x="1694942" y="6335776"/>
                    <a:pt x="1675384" y="6344158"/>
                  </a:cubicBezTo>
                  <a:cubicBezTo>
                    <a:pt x="1655953" y="6352540"/>
                    <a:pt x="1632585" y="6352540"/>
                    <a:pt x="1613027" y="6356858"/>
                  </a:cubicBezTo>
                  <a:cubicBezTo>
                    <a:pt x="1570228" y="6361049"/>
                    <a:pt x="1535049" y="6356858"/>
                    <a:pt x="1492250" y="6348476"/>
                  </a:cubicBezTo>
                  <a:cubicBezTo>
                    <a:pt x="1387094" y="6323203"/>
                    <a:pt x="1289685" y="6293739"/>
                    <a:pt x="1196086" y="6230493"/>
                  </a:cubicBezTo>
                  <a:cubicBezTo>
                    <a:pt x="1188339" y="6226302"/>
                    <a:pt x="1180465" y="6226302"/>
                    <a:pt x="1172718" y="6222111"/>
                  </a:cubicBezTo>
                  <a:cubicBezTo>
                    <a:pt x="845439" y="6032500"/>
                    <a:pt x="599948" y="5758688"/>
                    <a:pt x="389509" y="5417566"/>
                  </a:cubicBezTo>
                  <a:cubicBezTo>
                    <a:pt x="385572" y="5409184"/>
                    <a:pt x="385572" y="5404866"/>
                    <a:pt x="381762" y="5396484"/>
                  </a:cubicBezTo>
                  <a:cubicBezTo>
                    <a:pt x="171450" y="5046599"/>
                    <a:pt x="58420" y="4671695"/>
                    <a:pt x="23368" y="4271518"/>
                  </a:cubicBezTo>
                  <a:cubicBezTo>
                    <a:pt x="0" y="4027170"/>
                    <a:pt x="3937" y="3799713"/>
                    <a:pt x="50673" y="3551174"/>
                  </a:cubicBezTo>
                  <a:cubicBezTo>
                    <a:pt x="58420" y="3517519"/>
                    <a:pt x="66294" y="3487928"/>
                    <a:pt x="70104" y="3454273"/>
                  </a:cubicBezTo>
                  <a:cubicBezTo>
                    <a:pt x="132461" y="3172079"/>
                    <a:pt x="225933" y="2931922"/>
                    <a:pt x="377952" y="2683383"/>
                  </a:cubicBezTo>
                  <a:cubicBezTo>
                    <a:pt x="397383" y="2658110"/>
                    <a:pt x="413004" y="2632837"/>
                    <a:pt x="428625" y="2603373"/>
                  </a:cubicBezTo>
                  <a:cubicBezTo>
                    <a:pt x="549402" y="2426462"/>
                    <a:pt x="674116" y="2283206"/>
                    <a:pt x="829945" y="2144268"/>
                  </a:cubicBezTo>
                  <a:cubicBezTo>
                    <a:pt x="907923" y="2076831"/>
                    <a:pt x="978027" y="2022094"/>
                    <a:pt x="1059815" y="1963166"/>
                  </a:cubicBezTo>
                  <a:cubicBezTo>
                    <a:pt x="1106551" y="1933702"/>
                    <a:pt x="1145540" y="1904238"/>
                    <a:pt x="1192276" y="1874647"/>
                  </a:cubicBezTo>
                  <a:cubicBezTo>
                    <a:pt x="1227328" y="1853565"/>
                    <a:pt x="1258570" y="1836674"/>
                    <a:pt x="1289685" y="1815719"/>
                  </a:cubicBezTo>
                  <a:cubicBezTo>
                    <a:pt x="1535176" y="1668272"/>
                    <a:pt x="1780667" y="1579880"/>
                    <a:pt x="2014347" y="1398651"/>
                  </a:cubicBezTo>
                  <a:cubicBezTo>
                    <a:pt x="2018284" y="1394460"/>
                    <a:pt x="2022094" y="1398651"/>
                    <a:pt x="2026031" y="1394460"/>
                  </a:cubicBezTo>
                  <a:cubicBezTo>
                    <a:pt x="2037715" y="1381760"/>
                    <a:pt x="2053336" y="1369187"/>
                    <a:pt x="2065020" y="1356487"/>
                  </a:cubicBezTo>
                  <a:cubicBezTo>
                    <a:pt x="2068957" y="1352296"/>
                    <a:pt x="2072767" y="1356487"/>
                    <a:pt x="2076704" y="1352296"/>
                  </a:cubicBezTo>
                  <a:cubicBezTo>
                    <a:pt x="2146808" y="1280668"/>
                    <a:pt x="2213102" y="1213231"/>
                    <a:pt x="2255901" y="1120648"/>
                  </a:cubicBezTo>
                  <a:cubicBezTo>
                    <a:pt x="2259838" y="1116457"/>
                    <a:pt x="2263648" y="1112266"/>
                    <a:pt x="2267585" y="1107948"/>
                  </a:cubicBezTo>
                  <a:cubicBezTo>
                    <a:pt x="2294890" y="1049020"/>
                    <a:pt x="2322195" y="989965"/>
                    <a:pt x="2333879" y="922655"/>
                  </a:cubicBezTo>
                  <a:cubicBezTo>
                    <a:pt x="2333879" y="918464"/>
                    <a:pt x="2341626" y="909955"/>
                    <a:pt x="2341626" y="905764"/>
                  </a:cubicBezTo>
                  <a:cubicBezTo>
                    <a:pt x="2349373" y="859409"/>
                    <a:pt x="2357247" y="813054"/>
                    <a:pt x="2364994" y="766699"/>
                  </a:cubicBezTo>
                  <a:cubicBezTo>
                    <a:pt x="2368931" y="733044"/>
                    <a:pt x="2368931" y="699262"/>
                    <a:pt x="2372741" y="665607"/>
                  </a:cubicBezTo>
                  <a:cubicBezTo>
                    <a:pt x="2384425" y="488696"/>
                    <a:pt x="2345436" y="315976"/>
                    <a:pt x="2384425" y="139065"/>
                  </a:cubicBezTo>
                  <a:cubicBezTo>
                    <a:pt x="2392172" y="122174"/>
                    <a:pt x="2400046" y="105410"/>
                    <a:pt x="2407793" y="88519"/>
                  </a:cubicBezTo>
                  <a:cubicBezTo>
                    <a:pt x="2415540" y="71628"/>
                    <a:pt x="2431161" y="59055"/>
                    <a:pt x="2442845" y="46355"/>
                  </a:cubicBezTo>
                  <a:cubicBezTo>
                    <a:pt x="2458466" y="33655"/>
                    <a:pt x="2477897" y="25273"/>
                    <a:pt x="2497455" y="16891"/>
                  </a:cubicBezTo>
                  <a:cubicBezTo>
                    <a:pt x="2516886" y="8509"/>
                    <a:pt x="2540254" y="8509"/>
                    <a:pt x="2559812" y="4191"/>
                  </a:cubicBezTo>
                  <a:cubicBezTo>
                    <a:pt x="2602611" y="0"/>
                    <a:pt x="2637790" y="4191"/>
                    <a:pt x="2680589" y="12573"/>
                  </a:cubicBezTo>
                  <a:cubicBezTo>
                    <a:pt x="2785745" y="37846"/>
                    <a:pt x="2883154" y="67310"/>
                    <a:pt x="2976753" y="130556"/>
                  </a:cubicBezTo>
                  <a:cubicBezTo>
                    <a:pt x="2984500" y="134747"/>
                    <a:pt x="2992374" y="134747"/>
                    <a:pt x="3000121" y="138938"/>
                  </a:cubicBezTo>
                  <a:cubicBezTo>
                    <a:pt x="3327400" y="328549"/>
                    <a:pt x="3572891" y="602361"/>
                    <a:pt x="3783330" y="943483"/>
                  </a:cubicBezTo>
                  <a:cubicBezTo>
                    <a:pt x="3787267" y="951865"/>
                    <a:pt x="3787267" y="956183"/>
                    <a:pt x="3791077" y="964565"/>
                  </a:cubicBezTo>
                  <a:cubicBezTo>
                    <a:pt x="4001516" y="1314196"/>
                    <a:pt x="4114419" y="1689100"/>
                    <a:pt x="4149598" y="2089277"/>
                  </a:cubicBezTo>
                  <a:cubicBezTo>
                    <a:pt x="4172966" y="2333625"/>
                    <a:pt x="4169029" y="2561082"/>
                    <a:pt x="4122293" y="2809621"/>
                  </a:cubicBezTo>
                  <a:cubicBezTo>
                    <a:pt x="4114546" y="2843276"/>
                    <a:pt x="4106672" y="2872867"/>
                    <a:pt x="4102862" y="2906522"/>
                  </a:cubicBezTo>
                  <a:cubicBezTo>
                    <a:pt x="4040505" y="3188716"/>
                    <a:pt x="3947033" y="3428873"/>
                    <a:pt x="3795014" y="3677412"/>
                  </a:cubicBezTo>
                  <a:cubicBezTo>
                    <a:pt x="3775583" y="3702685"/>
                    <a:pt x="3759962" y="3727958"/>
                    <a:pt x="3744341" y="3757422"/>
                  </a:cubicBezTo>
                  <a:cubicBezTo>
                    <a:pt x="3491103" y="4128135"/>
                    <a:pt x="3171571" y="4389247"/>
                    <a:pt x="2801493" y="4587240"/>
                  </a:cubicBezTo>
                  <a:cubicBezTo>
                    <a:pt x="2785872" y="4595876"/>
                    <a:pt x="2770251" y="4608449"/>
                    <a:pt x="2754630" y="4616958"/>
                  </a:cubicBezTo>
                  <a:close/>
                </a:path>
              </a:pathLst>
            </a:custGeom>
            <a:solidFill>
              <a:srgbClr val="A6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522435" y="5455852"/>
            <a:ext cx="10069714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0"/>
              </a:lnSpc>
            </a:pPr>
            <a:r>
              <a:rPr lang="en-US" sz="3183">
                <a:solidFill>
                  <a:srgbClr val="000000"/>
                </a:solidFill>
                <a:latin typeface="Montserrat Classic"/>
              </a:rPr>
              <a:t>Detect and prevent Drowsiness using advanced Deep Learning models and IOT technique for Alerts.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62798" y="4052366"/>
            <a:ext cx="6988988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A60000"/>
                </a:solidFill>
                <a:latin typeface="Montserrat Classic Bold"/>
              </a:rPr>
              <a:t>Driver Safety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9" name="TextBox 9"/>
          <p:cNvSpPr txBox="1"/>
          <p:nvPr/>
        </p:nvSpPr>
        <p:spPr>
          <a:xfrm>
            <a:off x="1028700" y="607886"/>
            <a:ext cx="3740944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Our Mission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1494018"/>
            <a:ext cx="12164941" cy="3649482"/>
          </a:xfrm>
          <a:custGeom>
            <a:avLst/>
            <a:gdLst/>
            <a:ahLst/>
            <a:cxnLst/>
            <a:rect l="l" t="t" r="r" b="b"/>
            <a:pathLst>
              <a:path w="12164941" h="3649482">
                <a:moveTo>
                  <a:pt x="12164941" y="0"/>
                </a:moveTo>
                <a:lnTo>
                  <a:pt x="0" y="0"/>
                </a:lnTo>
                <a:lnTo>
                  <a:pt x="0" y="3649482"/>
                </a:lnTo>
                <a:lnTo>
                  <a:pt x="12164941" y="3649482"/>
                </a:lnTo>
                <a:lnTo>
                  <a:pt x="121649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A6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11268" y="3690494"/>
            <a:ext cx="4665464" cy="2750450"/>
            <a:chOff x="0" y="0"/>
            <a:chExt cx="6220619" cy="3667267"/>
          </a:xfrm>
        </p:grpSpPr>
        <p:sp>
          <p:nvSpPr>
            <p:cNvPr id="7" name="Freeform 7"/>
            <p:cNvSpPr/>
            <p:nvPr/>
          </p:nvSpPr>
          <p:spPr>
            <a:xfrm>
              <a:off x="1981148" y="0"/>
              <a:ext cx="2258323" cy="2478269"/>
            </a:xfrm>
            <a:custGeom>
              <a:avLst/>
              <a:gdLst/>
              <a:ahLst/>
              <a:cxnLst/>
              <a:rect l="l" t="t" r="r" b="b"/>
              <a:pathLst>
                <a:path w="2258323" h="2478269">
                  <a:moveTo>
                    <a:pt x="0" y="0"/>
                  </a:moveTo>
                  <a:lnTo>
                    <a:pt x="2258323" y="0"/>
                  </a:lnTo>
                  <a:lnTo>
                    <a:pt x="2258323" y="2478269"/>
                  </a:lnTo>
                  <a:lnTo>
                    <a:pt x="0" y="2478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2560250"/>
              <a:ext cx="6220619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Inter Bold"/>
                </a:rPr>
                <a:t>Our Solution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598361"/>
            <a:ext cx="7768966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ns Bold"/>
              </a:rPr>
              <a:t>Solution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24781"/>
            <a:ext cx="16230600" cy="508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38" lvl="1" indent="-377819" algn="l">
              <a:lnSpc>
                <a:spcPts val="507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3499">
                <a:solidFill>
                  <a:srgbClr val="A60000"/>
                </a:solidFill>
                <a:latin typeface="Montserrat Classic Bold"/>
              </a:rPr>
              <a:t>Route Eye System</a:t>
            </a:r>
            <a:r>
              <a:rPr lang="en-US" sz="3499">
                <a:solidFill>
                  <a:srgbClr val="000000"/>
                </a:solidFill>
                <a:latin typeface="Montserrat Classic"/>
              </a:rPr>
              <a:t> utilizes advanced deep learning algorithms and real-time image analysis </a:t>
            </a:r>
            <a:r>
              <a:rPr lang="en-US" sz="3499">
                <a:solidFill>
                  <a:srgbClr val="A60000"/>
                </a:solidFill>
                <a:latin typeface="Montserrat Classic Bold"/>
              </a:rPr>
              <a:t>to enhance driver safety</a:t>
            </a:r>
            <a:r>
              <a:rPr lang="en-US" sz="3499">
                <a:solidFill>
                  <a:srgbClr val="000000"/>
                </a:solidFill>
                <a:latin typeface="Montserrat Classic"/>
              </a:rPr>
              <a:t> by detecting driver drowsiness.</a:t>
            </a:r>
          </a:p>
          <a:p>
            <a:pPr algn="l">
              <a:lnSpc>
                <a:spcPts val="5074"/>
              </a:lnSpc>
            </a:pPr>
            <a:endParaRPr lang="en-US" sz="3499">
              <a:solidFill>
                <a:srgbClr val="000000"/>
              </a:solidFill>
              <a:latin typeface="Montserrat Classic"/>
            </a:endParaRPr>
          </a:p>
          <a:p>
            <a:pPr marL="755638" lvl="1" indent="-377819" algn="l">
              <a:lnSpc>
                <a:spcPts val="507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It operates through </a:t>
            </a:r>
            <a:r>
              <a:rPr lang="en-US" sz="3499">
                <a:solidFill>
                  <a:srgbClr val="A60000"/>
                </a:solidFill>
                <a:latin typeface="Montserrat Classic Bold"/>
              </a:rPr>
              <a:t>a user-friendly mobile app</a:t>
            </a:r>
            <a:r>
              <a:rPr lang="en-US" sz="3499">
                <a:solidFill>
                  <a:srgbClr val="000000"/>
                </a:solidFill>
                <a:latin typeface="Montserrat Classic"/>
              </a:rPr>
              <a:t> and leverages the device's camera to monitor the driver and surroundings.</a:t>
            </a:r>
          </a:p>
          <a:p>
            <a:pPr algn="l">
              <a:lnSpc>
                <a:spcPts val="5074"/>
              </a:lnSpc>
            </a:pPr>
            <a:endParaRPr lang="en-US" sz="3499">
              <a:solidFill>
                <a:srgbClr val="000000"/>
              </a:solidFill>
              <a:latin typeface="Montserrat Classic"/>
            </a:endParaRPr>
          </a:p>
          <a:p>
            <a:pPr algn="l">
              <a:lnSpc>
                <a:spcPts val="5074"/>
              </a:lnSpc>
            </a:pPr>
            <a:endParaRPr lang="en-US" sz="3499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598361"/>
            <a:ext cx="7768966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ns Bold"/>
              </a:rPr>
              <a:t>Solution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20186"/>
            <a:ext cx="16230600" cy="444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4"/>
              </a:lnSpc>
            </a:pPr>
            <a:endParaRPr/>
          </a:p>
          <a:p>
            <a:pPr marL="755638" lvl="1" indent="-377819" algn="l">
              <a:lnSpc>
                <a:spcPts val="507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The app </a:t>
            </a:r>
            <a:r>
              <a:rPr lang="en-US" sz="3499">
                <a:solidFill>
                  <a:srgbClr val="A60000"/>
                </a:solidFill>
                <a:latin typeface="Montserrat Classic Bold"/>
              </a:rPr>
              <a:t>provides timely alerts to drivers</a:t>
            </a:r>
            <a:r>
              <a:rPr lang="en-US" sz="3499">
                <a:solidFill>
                  <a:srgbClr val="000000"/>
                </a:solidFill>
                <a:latin typeface="Montserrat Classic"/>
              </a:rPr>
              <a:t>, promoting awareness and preventing potential accidents.</a:t>
            </a:r>
          </a:p>
          <a:p>
            <a:pPr algn="l">
              <a:lnSpc>
                <a:spcPts val="5074"/>
              </a:lnSpc>
            </a:pPr>
            <a:endParaRPr lang="en-US" sz="3499">
              <a:solidFill>
                <a:srgbClr val="000000"/>
              </a:solidFill>
              <a:latin typeface="Montserrat Classic"/>
            </a:endParaRPr>
          </a:p>
          <a:p>
            <a:pPr marL="755638" lvl="1" indent="-377819" algn="l">
              <a:lnSpc>
                <a:spcPts val="507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The Route Eye System </a:t>
            </a:r>
            <a:r>
              <a:rPr lang="en-US" sz="3499">
                <a:solidFill>
                  <a:srgbClr val="A60000"/>
                </a:solidFill>
                <a:latin typeface="Montserrat Classic Bold"/>
              </a:rPr>
              <a:t>incorporates Internet of Things (IoT)</a:t>
            </a:r>
            <a:r>
              <a:rPr lang="en-US" sz="3499">
                <a:solidFill>
                  <a:srgbClr val="000000"/>
                </a:solidFill>
                <a:latin typeface="Montserrat Classic"/>
              </a:rPr>
              <a:t> technology and specialized hardware to enhance its alert system for driving safety.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28511"/>
            <a:ext cx="18288000" cy="1108074"/>
          </a:xfrm>
          <a:prstGeom prst="rect">
            <a:avLst/>
          </a:prstGeom>
          <a:solidFill>
            <a:srgbClr val="A6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7886"/>
            <a:ext cx="7806755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er Bold"/>
              </a:rPr>
              <a:t>Key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414116"/>
            <a:ext cx="16230600" cy="4646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7" lvl="1" indent="-410214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A60000"/>
                </a:solidFill>
                <a:latin typeface="Montserrat Classic Bold"/>
              </a:rPr>
              <a:t> feature: </a:t>
            </a:r>
            <a:r>
              <a:rPr lang="en-US" sz="3800">
                <a:solidFill>
                  <a:srgbClr val="000000"/>
                </a:solidFill>
                <a:latin typeface="Montserrat Classic"/>
              </a:rPr>
              <a:t>Drowsiness Detection </a:t>
            </a:r>
            <a:r>
              <a:rPr lang="en-US" sz="3800">
                <a:solidFill>
                  <a:srgbClr val="A60000"/>
                </a:solidFill>
                <a:latin typeface="Montserrat Classic Bold"/>
              </a:rPr>
              <a:t>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A60000"/>
              </a:solidFill>
              <a:latin typeface="Montserrat Classic Bold"/>
            </a:endParaRPr>
          </a:p>
          <a:p>
            <a:pPr marL="820427" lvl="1" indent="-410214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A60000"/>
                </a:solidFill>
                <a:latin typeface="Montserrat Classic Bold"/>
              </a:rPr>
              <a:t>Graded alert system: </a:t>
            </a:r>
            <a:r>
              <a:rPr lang="en-US" sz="3800">
                <a:solidFill>
                  <a:srgbClr val="000000"/>
                </a:solidFill>
                <a:latin typeface="Montserrat Classic"/>
              </a:rPr>
              <a:t>LED light, sound Alert, seat vibration, App Notification.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Montserrat Classic"/>
            </a:endParaRPr>
          </a:p>
          <a:p>
            <a:pPr marL="820427" lvl="1" indent="-410214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Montserrat Classic"/>
              </a:rPr>
              <a:t>Real-time monitoring for a safer driving experience.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1273</Words>
  <Application>Microsoft Office PowerPoint</Application>
  <PresentationFormat>Custom</PresentationFormat>
  <Paragraphs>253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4" baseType="lpstr">
      <vt:lpstr>Alata</vt:lpstr>
      <vt:lpstr>Montserrat Classic Bold</vt:lpstr>
      <vt:lpstr>Nunito Bold</vt:lpstr>
      <vt:lpstr>Dosis Ultra-Bold</vt:lpstr>
      <vt:lpstr>Teko Bold</vt:lpstr>
      <vt:lpstr>Open Sans Bold</vt:lpstr>
      <vt:lpstr>Aileron Thin</vt:lpstr>
      <vt:lpstr>Montserrat Classic</vt:lpstr>
      <vt:lpstr>Calibri</vt:lpstr>
      <vt:lpstr>DM Sans Bold</vt:lpstr>
      <vt:lpstr>Canva Sans Bold</vt:lpstr>
      <vt:lpstr>Nunito</vt:lpstr>
      <vt:lpstr>Nunito Bold Bold</vt:lpstr>
      <vt:lpstr>Inter Bold</vt:lpstr>
      <vt:lpstr>Inter Ultra-Bold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نسخة من GGPP@34</dc:title>
  <cp:lastModifiedBy>Mariam Al-hussieny</cp:lastModifiedBy>
  <cp:revision>2</cp:revision>
  <dcterms:created xsi:type="dcterms:W3CDTF">2006-08-16T00:00:00Z</dcterms:created>
  <dcterms:modified xsi:type="dcterms:W3CDTF">2024-06-30T04:51:33Z</dcterms:modified>
  <dc:identifier>DAGJlOPe6Fg</dc:identifier>
</cp:coreProperties>
</file>